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94"/>
  </p:notesMasterIdLst>
  <p:sldIdLst>
    <p:sldId id="1113" r:id="rId3"/>
    <p:sldId id="1134" r:id="rId4"/>
    <p:sldId id="1114" r:id="rId5"/>
    <p:sldId id="1115" r:id="rId6"/>
    <p:sldId id="320" r:id="rId7"/>
    <p:sldId id="1021" r:id="rId8"/>
    <p:sldId id="932" r:id="rId9"/>
    <p:sldId id="1013" r:id="rId10"/>
    <p:sldId id="1014" r:id="rId11"/>
    <p:sldId id="933" r:id="rId12"/>
    <p:sldId id="1015" r:id="rId13"/>
    <p:sldId id="1017" r:id="rId14"/>
    <p:sldId id="1016" r:id="rId15"/>
    <p:sldId id="1018" r:id="rId16"/>
    <p:sldId id="1019" r:id="rId17"/>
    <p:sldId id="1020" r:id="rId18"/>
    <p:sldId id="1023" r:id="rId19"/>
    <p:sldId id="1022" r:id="rId20"/>
    <p:sldId id="934" r:id="rId21"/>
    <p:sldId id="388" r:id="rId22"/>
    <p:sldId id="1024" r:id="rId23"/>
    <p:sldId id="1025" r:id="rId24"/>
    <p:sldId id="1116" r:id="rId25"/>
    <p:sldId id="389" r:id="rId26"/>
    <p:sldId id="1026" r:id="rId27"/>
    <p:sldId id="935" r:id="rId28"/>
    <p:sldId id="1008" r:id="rId29"/>
    <p:sldId id="1117" r:id="rId30"/>
    <p:sldId id="376" r:id="rId31"/>
    <p:sldId id="1027" r:id="rId32"/>
    <p:sldId id="326" r:id="rId33"/>
    <p:sldId id="1028" r:id="rId34"/>
    <p:sldId id="381" r:id="rId35"/>
    <p:sldId id="382" r:id="rId36"/>
    <p:sldId id="383" r:id="rId37"/>
    <p:sldId id="386" r:id="rId38"/>
    <p:sldId id="1031" r:id="rId39"/>
    <p:sldId id="1051" r:id="rId40"/>
    <p:sldId id="367" r:id="rId41"/>
    <p:sldId id="272" r:id="rId42"/>
    <p:sldId id="342" r:id="rId43"/>
    <p:sldId id="1035" r:id="rId44"/>
    <p:sldId id="1036" r:id="rId45"/>
    <p:sldId id="273" r:id="rId46"/>
    <p:sldId id="275" r:id="rId47"/>
    <p:sldId id="282" r:id="rId48"/>
    <p:sldId id="283" r:id="rId49"/>
    <p:sldId id="276" r:id="rId50"/>
    <p:sldId id="277" r:id="rId51"/>
    <p:sldId id="325" r:id="rId52"/>
    <p:sldId id="1033" r:id="rId53"/>
    <p:sldId id="278" r:id="rId54"/>
    <p:sldId id="279" r:id="rId55"/>
    <p:sldId id="280" r:id="rId56"/>
    <p:sldId id="1037" r:id="rId57"/>
    <p:sldId id="1034" r:id="rId58"/>
    <p:sldId id="1041" r:id="rId59"/>
    <p:sldId id="1045" r:id="rId60"/>
    <p:sldId id="348" r:id="rId61"/>
    <p:sldId id="350" r:id="rId62"/>
    <p:sldId id="351" r:id="rId63"/>
    <p:sldId id="1042" r:id="rId64"/>
    <p:sldId id="1046" r:id="rId65"/>
    <p:sldId id="1063" r:id="rId66"/>
    <p:sldId id="1043" r:id="rId67"/>
    <p:sldId id="1044" r:id="rId68"/>
    <p:sldId id="1047" r:id="rId69"/>
    <p:sldId id="1048" r:id="rId70"/>
    <p:sldId id="1039" r:id="rId71"/>
    <p:sldId id="356" r:id="rId72"/>
    <p:sldId id="357" r:id="rId73"/>
    <p:sldId id="358" r:id="rId74"/>
    <p:sldId id="1040" r:id="rId75"/>
    <p:sldId id="1049" r:id="rId76"/>
    <p:sldId id="302" r:id="rId77"/>
    <p:sldId id="303" r:id="rId78"/>
    <p:sldId id="304" r:id="rId79"/>
    <p:sldId id="305" r:id="rId80"/>
    <p:sldId id="306" r:id="rId81"/>
    <p:sldId id="331" r:id="rId82"/>
    <p:sldId id="1052" r:id="rId83"/>
    <p:sldId id="329" r:id="rId84"/>
    <p:sldId id="332" r:id="rId85"/>
    <p:sldId id="333" r:id="rId86"/>
    <p:sldId id="340" r:id="rId87"/>
    <p:sldId id="334" r:id="rId88"/>
    <p:sldId id="343" r:id="rId89"/>
    <p:sldId id="1032" r:id="rId90"/>
    <p:sldId id="937" r:id="rId91"/>
    <p:sldId id="316" r:id="rId92"/>
    <p:sldId id="1064" r:id="rId93"/>
    <p:sldId id="324" r:id="rId94"/>
    <p:sldId id="1135" r:id="rId95"/>
    <p:sldId id="1129" r:id="rId96"/>
    <p:sldId id="1118" r:id="rId97"/>
    <p:sldId id="1119" r:id="rId98"/>
    <p:sldId id="1120" r:id="rId99"/>
    <p:sldId id="1122" r:id="rId100"/>
    <p:sldId id="1123" r:id="rId101"/>
    <p:sldId id="1121" r:id="rId102"/>
    <p:sldId id="1124" r:id="rId103"/>
    <p:sldId id="1125" r:id="rId104"/>
    <p:sldId id="1126" r:id="rId105"/>
    <p:sldId id="1127" r:id="rId106"/>
    <p:sldId id="1128" r:id="rId107"/>
    <p:sldId id="1130" r:id="rId108"/>
    <p:sldId id="1131" r:id="rId109"/>
    <p:sldId id="1132" r:id="rId110"/>
    <p:sldId id="1133" r:id="rId111"/>
    <p:sldId id="1179" r:id="rId112"/>
    <p:sldId id="1180" r:id="rId113"/>
    <p:sldId id="1181" r:id="rId114"/>
    <p:sldId id="1136" r:id="rId115"/>
    <p:sldId id="429" r:id="rId116"/>
    <p:sldId id="349" r:id="rId117"/>
    <p:sldId id="373" r:id="rId118"/>
    <p:sldId id="1137" r:id="rId119"/>
    <p:sldId id="375" r:id="rId120"/>
    <p:sldId id="1138" r:id="rId121"/>
    <p:sldId id="1139" r:id="rId122"/>
    <p:sldId id="1140" r:id="rId123"/>
    <p:sldId id="1141" r:id="rId124"/>
    <p:sldId id="442" r:id="rId125"/>
    <p:sldId id="377" r:id="rId126"/>
    <p:sldId id="1142" r:id="rId127"/>
    <p:sldId id="1184" r:id="rId128"/>
    <p:sldId id="1182" r:id="rId129"/>
    <p:sldId id="1266" r:id="rId130"/>
    <p:sldId id="379" r:id="rId131"/>
    <p:sldId id="1185" r:id="rId132"/>
    <p:sldId id="858" r:id="rId133"/>
    <p:sldId id="380" r:id="rId134"/>
    <p:sldId id="1187" r:id="rId135"/>
    <p:sldId id="1143" r:id="rId136"/>
    <p:sldId id="1188" r:id="rId137"/>
    <p:sldId id="407" r:id="rId138"/>
    <p:sldId id="384" r:id="rId139"/>
    <p:sldId id="1189" r:id="rId140"/>
    <p:sldId id="1190" r:id="rId141"/>
    <p:sldId id="385" r:id="rId142"/>
    <p:sldId id="1213" r:id="rId143"/>
    <p:sldId id="1214" r:id="rId144"/>
    <p:sldId id="1215" r:id="rId145"/>
    <p:sldId id="1216" r:id="rId146"/>
    <p:sldId id="1217" r:id="rId147"/>
    <p:sldId id="1218" r:id="rId148"/>
    <p:sldId id="1219" r:id="rId149"/>
    <p:sldId id="1220" r:id="rId150"/>
    <p:sldId id="1221" r:id="rId151"/>
    <p:sldId id="1222" r:id="rId152"/>
    <p:sldId id="1223" r:id="rId153"/>
    <p:sldId id="1224" r:id="rId154"/>
    <p:sldId id="1225" r:id="rId155"/>
    <p:sldId id="1226" r:id="rId156"/>
    <p:sldId id="1227" r:id="rId157"/>
    <p:sldId id="1228" r:id="rId158"/>
    <p:sldId id="1229" r:id="rId159"/>
    <p:sldId id="1230" r:id="rId160"/>
    <p:sldId id="1231" r:id="rId161"/>
    <p:sldId id="1232" r:id="rId162"/>
    <p:sldId id="1234" r:id="rId163"/>
    <p:sldId id="1233" r:id="rId164"/>
    <p:sldId id="1235" r:id="rId165"/>
    <p:sldId id="1265" r:id="rId166"/>
    <p:sldId id="1236" r:id="rId167"/>
    <p:sldId id="1237" r:id="rId168"/>
    <p:sldId id="1264" r:id="rId169"/>
    <p:sldId id="1238" r:id="rId170"/>
    <p:sldId id="1239" r:id="rId171"/>
    <p:sldId id="1240" r:id="rId172"/>
    <p:sldId id="1241" r:id="rId173"/>
    <p:sldId id="1242" r:id="rId174"/>
    <p:sldId id="1243" r:id="rId175"/>
    <p:sldId id="1244" r:id="rId176"/>
    <p:sldId id="1245" r:id="rId177"/>
    <p:sldId id="1246" r:id="rId178"/>
    <p:sldId id="1247" r:id="rId179"/>
    <p:sldId id="1248" r:id="rId180"/>
    <p:sldId id="1249" r:id="rId181"/>
    <p:sldId id="1250" r:id="rId182"/>
    <p:sldId id="1251" r:id="rId183"/>
    <p:sldId id="1252" r:id="rId184"/>
    <p:sldId id="1253" r:id="rId185"/>
    <p:sldId id="1254" r:id="rId186"/>
    <p:sldId id="1255" r:id="rId187"/>
    <p:sldId id="1256" r:id="rId188"/>
    <p:sldId id="1257" r:id="rId189"/>
    <p:sldId id="1258" r:id="rId190"/>
    <p:sldId id="1259" r:id="rId191"/>
    <p:sldId id="1260" r:id="rId192"/>
    <p:sldId id="1263"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F8527-842A-5845-8E82-2E2B26B46487}">
          <p14:sldIdLst>
            <p14:sldId id="1113"/>
            <p14:sldId id="1134"/>
            <p14:sldId id="1114"/>
            <p14:sldId id="1115"/>
          </p14:sldIdLst>
        </p14:section>
        <p14:section name="Part 1: Cloud-enabling technologies" id="{B23915A6-0415-744A-A9C9-699BA0DD480D}">
          <p14:sldIdLst>
            <p14:sldId id="320"/>
            <p14:sldId id="1021"/>
          </p14:sldIdLst>
        </p14:section>
        <p14:section name="Networking and Internet" id="{28F87906-30D2-7A42-9707-3EF618C13636}">
          <p14:sldIdLst>
            <p14:sldId id="932"/>
            <p14:sldId id="1013"/>
            <p14:sldId id="1014"/>
            <p14:sldId id="933"/>
            <p14:sldId id="1015"/>
            <p14:sldId id="1017"/>
            <p14:sldId id="1016"/>
            <p14:sldId id="1018"/>
            <p14:sldId id="1019"/>
            <p14:sldId id="1020"/>
            <p14:sldId id="1023"/>
          </p14:sldIdLst>
        </p14:section>
        <p14:section name="Web Technology" id="{34A0F201-CE10-204E-B3B2-38EF7DE40DFC}">
          <p14:sldIdLst>
            <p14:sldId id="1022"/>
            <p14:sldId id="934"/>
            <p14:sldId id="388"/>
            <p14:sldId id="1024"/>
            <p14:sldId id="1025"/>
            <p14:sldId id="1116"/>
            <p14:sldId id="389"/>
          </p14:sldIdLst>
        </p14:section>
        <p14:section name="Multi-tenant Technology" id="{B307DD54-490D-C54C-ADD9-4851F358320E}">
          <p14:sldIdLst>
            <p14:sldId id="1026"/>
            <p14:sldId id="935"/>
            <p14:sldId id="1008"/>
            <p14:sldId id="1117"/>
            <p14:sldId id="376"/>
          </p14:sldIdLst>
        </p14:section>
        <p14:section name="Service Technology" id="{AB79FB23-8826-324E-836E-D956D5853CB5}">
          <p14:sldIdLst>
            <p14:sldId id="1027"/>
            <p14:sldId id="326"/>
            <p14:sldId id="1028"/>
            <p14:sldId id="381"/>
            <p14:sldId id="382"/>
            <p14:sldId id="383"/>
            <p14:sldId id="386"/>
          </p14:sldIdLst>
        </p14:section>
        <p14:section name="Data Center Technology" id="{163A58DB-EFD5-AC45-9160-5E32CC430C47}">
          <p14:sldIdLst>
            <p14:sldId id="1031"/>
            <p14:sldId id="1051"/>
            <p14:sldId id="367"/>
            <p14:sldId id="272"/>
            <p14:sldId id="342"/>
            <p14:sldId id="1035"/>
            <p14:sldId id="1036"/>
            <p14:sldId id="273"/>
            <p14:sldId id="275"/>
            <p14:sldId id="282"/>
            <p14:sldId id="283"/>
            <p14:sldId id="276"/>
            <p14:sldId id="277"/>
            <p14:sldId id="325"/>
            <p14:sldId id="1033"/>
            <p14:sldId id="278"/>
            <p14:sldId id="279"/>
            <p14:sldId id="280"/>
            <p14:sldId id="1037"/>
            <p14:sldId id="1034"/>
            <p14:sldId id="1041"/>
            <p14:sldId id="1045"/>
            <p14:sldId id="348"/>
            <p14:sldId id="350"/>
            <p14:sldId id="351"/>
            <p14:sldId id="1042"/>
            <p14:sldId id="1046"/>
            <p14:sldId id="1063"/>
            <p14:sldId id="1043"/>
            <p14:sldId id="1044"/>
            <p14:sldId id="1047"/>
            <p14:sldId id="1048"/>
          </p14:sldIdLst>
        </p14:section>
        <p14:section name="TIA 942 Data Center Standard" id="{7EB88EED-54CE-6E45-8E45-AABD06C807C0}">
          <p14:sldIdLst>
            <p14:sldId id="1039"/>
            <p14:sldId id="356"/>
            <p14:sldId id="357"/>
            <p14:sldId id="358"/>
            <p14:sldId id="1040"/>
            <p14:sldId id="1049"/>
            <p14:sldId id="302"/>
            <p14:sldId id="303"/>
            <p14:sldId id="304"/>
            <p14:sldId id="305"/>
            <p14:sldId id="306"/>
            <p14:sldId id="331"/>
            <p14:sldId id="1052"/>
            <p14:sldId id="329"/>
            <p14:sldId id="332"/>
            <p14:sldId id="333"/>
            <p14:sldId id="340"/>
            <p14:sldId id="334"/>
            <p14:sldId id="343"/>
          </p14:sldIdLst>
        </p14:section>
        <p14:section name="Virtualization" id="{1E05608F-0914-834E-9818-B5BCD15AD9FE}">
          <p14:sldIdLst>
            <p14:sldId id="1032"/>
            <p14:sldId id="937"/>
            <p14:sldId id="316"/>
            <p14:sldId id="1064"/>
            <p14:sldId id="324"/>
          </p14:sldIdLst>
        </p14:section>
        <p14:section name="Part 2: Virtualization" id="{080DE779-FAB2-5149-A836-A26F78500236}">
          <p14:sldIdLst>
            <p14:sldId id="1135"/>
            <p14:sldId id="1129"/>
            <p14:sldId id="1118"/>
            <p14:sldId id="1119"/>
            <p14:sldId id="1120"/>
            <p14:sldId id="1122"/>
            <p14:sldId id="1123"/>
            <p14:sldId id="1121"/>
            <p14:sldId id="1124"/>
            <p14:sldId id="1125"/>
            <p14:sldId id="1126"/>
            <p14:sldId id="1127"/>
            <p14:sldId id="1128"/>
            <p14:sldId id="1130"/>
            <p14:sldId id="1131"/>
            <p14:sldId id="1132"/>
            <p14:sldId id="1133"/>
            <p14:sldId id="1179"/>
            <p14:sldId id="1180"/>
            <p14:sldId id="1181"/>
          </p14:sldIdLst>
        </p14:section>
        <p14:section name="Computer System Operation" id="{2F2FA38F-1DB1-7343-9C92-B5DBFE4CCA7F}">
          <p14:sldIdLst>
            <p14:sldId id="1136"/>
            <p14:sldId id="429"/>
            <p14:sldId id="349"/>
            <p14:sldId id="373"/>
            <p14:sldId id="1137"/>
            <p14:sldId id="375"/>
            <p14:sldId id="1138"/>
            <p14:sldId id="1139"/>
            <p14:sldId id="1140"/>
            <p14:sldId id="1141"/>
            <p14:sldId id="442"/>
            <p14:sldId id="377"/>
            <p14:sldId id="1142"/>
            <p14:sldId id="1184"/>
            <p14:sldId id="1182"/>
            <p14:sldId id="1266"/>
            <p14:sldId id="379"/>
            <p14:sldId id="1185"/>
            <p14:sldId id="858"/>
            <p14:sldId id="380"/>
            <p14:sldId id="1187"/>
            <p14:sldId id="1143"/>
            <p14:sldId id="1188"/>
            <p14:sldId id="407"/>
            <p14:sldId id="384"/>
            <p14:sldId id="1189"/>
            <p14:sldId id="1190"/>
            <p14:sldId id="385"/>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4"/>
            <p14:sldId id="1233"/>
            <p14:sldId id="1235"/>
            <p14:sldId id="1265"/>
            <p14:sldId id="1236"/>
            <p14:sldId id="1237"/>
            <p14:sldId id="1264"/>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211"/>
  </p:normalViewPr>
  <p:slideViewPr>
    <p:cSldViewPr snapToGrid="0" snapToObjects="1">
      <p:cViewPr varScale="1">
        <p:scale>
          <a:sx n="111" d="100"/>
          <a:sy n="111" d="100"/>
        </p:scale>
        <p:origin x="1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2774-F2BF-2747-AC5C-554DDD83130B}" type="datetimeFigureOut">
              <a:rPr lang="en-US" smtClean="0"/>
              <a:t>10/15/21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98F0D-AB59-B841-A758-35875062CA4F}" type="slidenum">
              <a:rPr lang="en-US" smtClean="0"/>
              <a:t>‹#›</a:t>
            </a:fld>
            <a:endParaRPr lang="en-US"/>
          </a:p>
        </p:txBody>
      </p:sp>
    </p:spTree>
    <p:extLst>
      <p:ext uri="{BB962C8B-B14F-4D97-AF65-F5344CB8AC3E}">
        <p14:creationId xmlns:p14="http://schemas.microsoft.com/office/powerpoint/2010/main" val="217114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98F0D-AB59-B841-A758-35875062CA4F}" type="slidenum">
              <a:rPr lang="en-US" smtClean="0"/>
              <a:t>5</a:t>
            </a:fld>
            <a:endParaRPr lang="en-US"/>
          </a:p>
        </p:txBody>
      </p:sp>
    </p:spTree>
    <p:extLst>
      <p:ext uri="{BB962C8B-B14F-4D97-AF65-F5344CB8AC3E}">
        <p14:creationId xmlns:p14="http://schemas.microsoft.com/office/powerpoint/2010/main" val="1842743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71A4649-092B-A446-99CD-091FE7360E03}"/>
              </a:ext>
            </a:extLst>
          </p:cNvPr>
          <p:cNvSpPr>
            <a:spLocks noGrp="1" noRot="1" noChangeAspect="1" noChangeArrowheads="1" noTextEdit="1"/>
          </p:cNvSpPr>
          <p:nvPr>
            <p:ph type="sldImg"/>
          </p:nvPr>
        </p:nvSpPr>
        <p:spPr>
          <a:xfrm>
            <a:off x="342900" y="696913"/>
            <a:ext cx="6197600" cy="3486150"/>
          </a:xfrm>
          <a:ln/>
        </p:spPr>
      </p:sp>
      <p:sp>
        <p:nvSpPr>
          <p:cNvPr id="91139" name="Rectangle 3">
            <a:extLst>
              <a:ext uri="{FF2B5EF4-FFF2-40B4-BE49-F238E27FC236}">
                <a16:creationId xmlns:a16="http://schemas.microsoft.com/office/drawing/2014/main" id="{28E48DF2-342B-4E4B-AA16-BE01BC5E9AC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2C6EE29-EC0D-5F48-A519-BB591DB0A3E1}"/>
              </a:ext>
            </a:extLst>
          </p:cNvPr>
          <p:cNvSpPr>
            <a:spLocks noGrp="1" noRot="1" noChangeAspect="1" noChangeArrowheads="1" noTextEdit="1"/>
          </p:cNvSpPr>
          <p:nvPr>
            <p:ph type="sldImg"/>
          </p:nvPr>
        </p:nvSpPr>
        <p:spPr>
          <a:xfrm>
            <a:off x="342900" y="696913"/>
            <a:ext cx="6197600" cy="3486150"/>
          </a:xfrm>
          <a:ln/>
        </p:spPr>
      </p:sp>
      <p:sp>
        <p:nvSpPr>
          <p:cNvPr id="93187" name="Rectangle 3">
            <a:extLst>
              <a:ext uri="{FF2B5EF4-FFF2-40B4-BE49-F238E27FC236}">
                <a16:creationId xmlns:a16="http://schemas.microsoft.com/office/drawing/2014/main" id="{59ECDEC3-608B-5149-A78F-EC7BB6C423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E2AF761-BD7E-1249-A349-11F0D184FA6F}"/>
              </a:ext>
            </a:extLst>
          </p:cNvPr>
          <p:cNvSpPr>
            <a:spLocks noGrp="1" noRot="1" noChangeAspect="1" noChangeArrowheads="1" noTextEdit="1"/>
          </p:cNvSpPr>
          <p:nvPr>
            <p:ph type="sldImg"/>
          </p:nvPr>
        </p:nvSpPr>
        <p:spPr>
          <a:xfrm>
            <a:off x="342900" y="696913"/>
            <a:ext cx="6197600" cy="3486150"/>
          </a:xfrm>
          <a:ln/>
        </p:spPr>
      </p:sp>
      <p:sp>
        <p:nvSpPr>
          <p:cNvPr id="94211" name="Rectangle 3">
            <a:extLst>
              <a:ext uri="{FF2B5EF4-FFF2-40B4-BE49-F238E27FC236}">
                <a16:creationId xmlns:a16="http://schemas.microsoft.com/office/drawing/2014/main" id="{A13FE357-1E45-FD42-B886-6C699FE19F7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CEC0EC2-1FE1-654A-A72A-C0FBC69BF006}"/>
              </a:ext>
            </a:extLst>
          </p:cNvPr>
          <p:cNvSpPr>
            <a:spLocks noGrp="1" noRot="1" noChangeAspect="1" noChangeArrowheads="1" noTextEdit="1"/>
          </p:cNvSpPr>
          <p:nvPr>
            <p:ph type="sldImg"/>
          </p:nvPr>
        </p:nvSpPr>
        <p:spPr>
          <a:xfrm>
            <a:off x="342900" y="696913"/>
            <a:ext cx="6197600" cy="3486150"/>
          </a:xfrm>
          <a:ln/>
        </p:spPr>
      </p:sp>
      <p:sp>
        <p:nvSpPr>
          <p:cNvPr id="95235" name="Rectangle 3">
            <a:extLst>
              <a:ext uri="{FF2B5EF4-FFF2-40B4-BE49-F238E27FC236}">
                <a16:creationId xmlns:a16="http://schemas.microsoft.com/office/drawing/2014/main" id="{37DED444-2CE8-CC44-8D4B-2C79AE025CB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5EA0E83B-C046-CA4E-B864-08FA2B69677C}"/>
              </a:ext>
            </a:extLst>
          </p:cNvPr>
          <p:cNvSpPr>
            <a:spLocks noGrp="1" noRot="1" noChangeAspect="1" noChangeArrowheads="1" noTextEdit="1"/>
          </p:cNvSpPr>
          <p:nvPr>
            <p:ph type="sldImg"/>
          </p:nvPr>
        </p:nvSpPr>
        <p:spPr>
          <a:xfrm>
            <a:off x="342900" y="696913"/>
            <a:ext cx="6197600" cy="3486150"/>
          </a:xfrm>
          <a:ln/>
        </p:spPr>
      </p:sp>
      <p:sp>
        <p:nvSpPr>
          <p:cNvPr id="96259" name="Rectangle 3">
            <a:extLst>
              <a:ext uri="{FF2B5EF4-FFF2-40B4-BE49-F238E27FC236}">
                <a16:creationId xmlns:a16="http://schemas.microsoft.com/office/drawing/2014/main" id="{6D376C7C-EF18-0C48-A4AE-A03F74F95A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C16ED0B-9F22-CE45-8ECA-D92FEC5702F4}"/>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30D87529-4227-3A4E-AAC2-95AACEEE5213}"/>
              </a:ext>
            </a:extLst>
          </p:cNvPr>
          <p:cNvSpPr>
            <a:spLocks noGrp="1" noChangeArrowheads="1"/>
          </p:cNvSpPr>
          <p:nvPr>
            <p:ph type="body" idx="1"/>
          </p:nvPr>
        </p:nvSpPr>
        <p:spPr/>
        <p:txBody>
          <a:bodyPr/>
          <a:lstStyle/>
          <a:p>
            <a:endParaRPr lang="ko-KR" altLang="en-US">
              <a:ea typeface="굴림" panose="020B0600000101010101" pitchFamily="34"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2C54F60-EC22-0E4E-AA94-394B151C76D6}"/>
              </a:ext>
            </a:extLst>
          </p:cNvPr>
          <p:cNvSpPr>
            <a:spLocks noGrp="1" noRot="1" noChangeAspect="1" noChangeArrowheads="1" noTextEdit="1"/>
          </p:cNvSpPr>
          <p:nvPr>
            <p:ph type="sldImg"/>
          </p:nvPr>
        </p:nvSpPr>
        <p:spPr>
          <a:xfrm>
            <a:off x="342900" y="696913"/>
            <a:ext cx="6197600" cy="3486150"/>
          </a:xfrm>
          <a:ln/>
        </p:spPr>
      </p:sp>
      <p:sp>
        <p:nvSpPr>
          <p:cNvPr id="97283" name="Rectangle 3">
            <a:extLst>
              <a:ext uri="{FF2B5EF4-FFF2-40B4-BE49-F238E27FC236}">
                <a16:creationId xmlns:a16="http://schemas.microsoft.com/office/drawing/2014/main" id="{D26F6C2B-9D02-AC49-BC7F-D35BD3198DB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DA3FF74B-75C5-9B4E-B86B-8FFF4F3534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EF992E-5022-A740-A95B-FA669BE76789}" type="slidenum">
              <a:rPr lang="en-US" altLang="en-US">
                <a:latin typeface="Times New Roman" panose="02020603050405020304" pitchFamily="18" charset="0"/>
              </a:rPr>
              <a:pPr/>
              <a:t>133</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0E130BD0-BB72-3845-968D-737E84D9A132}"/>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6228CC3B-96A8-AD4D-8FEB-ACB1A56C67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6E80F8E3-CDF3-D344-9921-D7A8918BF5F4}"/>
              </a:ext>
            </a:extLst>
          </p:cNvPr>
          <p:cNvSpPr>
            <a:spLocks noGrp="1" noRot="1" noChangeAspect="1" noChangeArrowheads="1" noTextEdit="1"/>
          </p:cNvSpPr>
          <p:nvPr>
            <p:ph type="sldImg"/>
          </p:nvPr>
        </p:nvSpPr>
        <p:spPr>
          <a:xfrm>
            <a:off x="342900" y="696913"/>
            <a:ext cx="6197600" cy="3486150"/>
          </a:xfrm>
          <a:ln/>
        </p:spPr>
      </p:sp>
      <p:sp>
        <p:nvSpPr>
          <p:cNvPr id="98307" name="Rectangle 3">
            <a:extLst>
              <a:ext uri="{FF2B5EF4-FFF2-40B4-BE49-F238E27FC236}">
                <a16:creationId xmlns:a16="http://schemas.microsoft.com/office/drawing/2014/main" id="{51A7BE97-0C68-FF4A-88E9-E43D91DD18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D7AE237-839C-BC40-878E-83E40AE01EB6}"/>
              </a:ext>
            </a:extLst>
          </p:cNvPr>
          <p:cNvSpPr>
            <a:spLocks noGrp="1" noRot="1" noChangeAspect="1" noChangeArrowheads="1" noTextEdit="1"/>
          </p:cNvSpPr>
          <p:nvPr>
            <p:ph type="sldImg"/>
          </p:nvPr>
        </p:nvSpPr>
        <p:spPr>
          <a:xfrm>
            <a:off x="342900" y="696913"/>
            <a:ext cx="6197600" cy="3486150"/>
          </a:xfrm>
          <a:ln/>
        </p:spPr>
      </p:sp>
      <p:sp>
        <p:nvSpPr>
          <p:cNvPr id="100355" name="Rectangle 3">
            <a:extLst>
              <a:ext uri="{FF2B5EF4-FFF2-40B4-BE49-F238E27FC236}">
                <a16:creationId xmlns:a16="http://schemas.microsoft.com/office/drawing/2014/main" id="{DAF7202A-EA2E-EF4E-9C41-2156F20491D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www.datacenterknowledge.com</a:t>
            </a:r>
            <a:r>
              <a:rPr lang="en-US" dirty="0"/>
              <a:t>/archives/2016/09/21/</a:t>
            </a:r>
            <a:r>
              <a:rPr lang="en-US" dirty="0" err="1"/>
              <a:t>heres</a:t>
            </a:r>
            <a:r>
              <a:rPr lang="en-US" dirty="0"/>
              <a:t>-a-map-of-all-azure-and-</a:t>
            </a:r>
            <a:r>
              <a:rPr lang="en-US" dirty="0" err="1"/>
              <a:t>aws</a:t>
            </a:r>
            <a:r>
              <a:rPr lang="en-US" dirty="0"/>
              <a:t>-data-centers</a:t>
            </a:r>
          </a:p>
        </p:txBody>
      </p:sp>
      <p:sp>
        <p:nvSpPr>
          <p:cNvPr id="4" name="Slide Number Placeholder 3"/>
          <p:cNvSpPr>
            <a:spLocks noGrp="1"/>
          </p:cNvSpPr>
          <p:nvPr>
            <p:ph type="sldNum" sz="quarter" idx="10"/>
          </p:nvPr>
        </p:nvSpPr>
        <p:spPr/>
        <p:txBody>
          <a:bodyPr/>
          <a:lstStyle/>
          <a:p>
            <a:fld id="{5A3989F6-57E1-424E-8E42-574677A0937A}" type="slidenum">
              <a:rPr lang="en-US" smtClean="0"/>
              <a:t>40</a:t>
            </a:fld>
            <a:endParaRPr lang="en-US"/>
          </a:p>
        </p:txBody>
      </p:sp>
    </p:spTree>
    <p:extLst>
      <p:ext uri="{BB962C8B-B14F-4D97-AF65-F5344CB8AC3E}">
        <p14:creationId xmlns:p14="http://schemas.microsoft.com/office/powerpoint/2010/main" val="4112522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9D21753-BC3A-A24B-88D0-29F265042F09}"/>
              </a:ext>
            </a:extLst>
          </p:cNvPr>
          <p:cNvSpPr>
            <a:spLocks noGrp="1" noRot="1" noChangeAspect="1" noChangeArrowheads="1" noTextEdit="1"/>
          </p:cNvSpPr>
          <p:nvPr>
            <p:ph type="sldImg"/>
          </p:nvPr>
        </p:nvSpPr>
        <p:spPr>
          <a:xfrm>
            <a:off x="342900" y="696913"/>
            <a:ext cx="6197600" cy="3486150"/>
          </a:xfrm>
          <a:ln/>
        </p:spPr>
      </p:sp>
      <p:sp>
        <p:nvSpPr>
          <p:cNvPr id="101379" name="Rectangle 3">
            <a:extLst>
              <a:ext uri="{FF2B5EF4-FFF2-40B4-BE49-F238E27FC236}">
                <a16:creationId xmlns:a16="http://schemas.microsoft.com/office/drawing/2014/main" id="{51AD4683-3716-E441-BDC8-E84955FD976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9B2FFD00-2944-2243-ABE4-5009B888E0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BCE22D-9E1E-7C4C-B1D9-8A7A44F0E461}" type="slidenum">
              <a:rPr lang="en-US" altLang="en-US">
                <a:latin typeface="Helvetica" pitchFamily="2" charset="0"/>
              </a:rPr>
              <a:pPr/>
              <a:t>138</a:t>
            </a:fld>
            <a:endParaRPr lang="en-US" altLang="en-US">
              <a:latin typeface="Helvetica" pitchFamily="2" charset="0"/>
            </a:endParaRPr>
          </a:p>
        </p:txBody>
      </p:sp>
      <p:sp>
        <p:nvSpPr>
          <p:cNvPr id="58371" name="Rectangle 2">
            <a:extLst>
              <a:ext uri="{FF2B5EF4-FFF2-40B4-BE49-F238E27FC236}">
                <a16:creationId xmlns:a16="http://schemas.microsoft.com/office/drawing/2014/main" id="{6B4D515A-C811-B04B-B122-D0708C5CBEF1}"/>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C33EA949-A39E-4D4B-B963-B86B38200E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3DDAC2BD-BE64-1E45-8051-ED6F595770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FA6764-C73F-C74C-88DE-16F483976F32}" type="slidenum">
              <a:rPr lang="en-US" altLang="en-US">
                <a:latin typeface="Helvetica" pitchFamily="2" charset="0"/>
              </a:rPr>
              <a:pPr/>
              <a:t>139</a:t>
            </a:fld>
            <a:endParaRPr lang="en-US" altLang="en-US">
              <a:latin typeface="Helvetica" pitchFamily="2" charset="0"/>
            </a:endParaRPr>
          </a:p>
        </p:txBody>
      </p:sp>
      <p:sp>
        <p:nvSpPr>
          <p:cNvPr id="63491" name="Rectangle 2">
            <a:extLst>
              <a:ext uri="{FF2B5EF4-FFF2-40B4-BE49-F238E27FC236}">
                <a16:creationId xmlns:a16="http://schemas.microsoft.com/office/drawing/2014/main" id="{C9AF452C-F59C-9C44-9CC4-AB0E3EF6F5F6}"/>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9F2B0F1-3EDC-F942-BBF0-A81F94FEE9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D75A65E-2F14-2849-B775-A1D878F4B8CD}"/>
              </a:ext>
            </a:extLst>
          </p:cNvPr>
          <p:cNvSpPr>
            <a:spLocks noGrp="1" noRot="1" noChangeAspect="1" noChangeArrowheads="1" noTextEdit="1"/>
          </p:cNvSpPr>
          <p:nvPr>
            <p:ph type="sldImg"/>
          </p:nvPr>
        </p:nvSpPr>
        <p:spPr>
          <a:xfrm>
            <a:off x="342900" y="696913"/>
            <a:ext cx="6197600" cy="3486150"/>
          </a:xfrm>
          <a:ln/>
        </p:spPr>
      </p:sp>
      <p:sp>
        <p:nvSpPr>
          <p:cNvPr id="102403" name="Rectangle 3">
            <a:extLst>
              <a:ext uri="{FF2B5EF4-FFF2-40B4-BE49-F238E27FC236}">
                <a16:creationId xmlns:a16="http://schemas.microsoft.com/office/drawing/2014/main" id="{33C840CC-0F68-EA4B-87F4-097193F83F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8603665-04A9-45A0-B9C3-21496E80E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D3ED8F6C-00A0-4E5C-99D9-835F7B283FC7}"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6" name="Rectangle 2">
            <a:extLst>
              <a:ext uri="{FF2B5EF4-FFF2-40B4-BE49-F238E27FC236}">
                <a16:creationId xmlns:a16="http://schemas.microsoft.com/office/drawing/2014/main" id="{29E19276-CC1B-49B6-A4C7-DC0D38399C26}"/>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B1AD2470-2C96-4756-A5BC-BA0A800C49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3D63359-BF56-4F79-94AC-C0C8F482FC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1A0ED9E3-52AC-40D5-B72A-AFB000BEB607}"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a:extLst>
              <a:ext uri="{FF2B5EF4-FFF2-40B4-BE49-F238E27FC236}">
                <a16:creationId xmlns:a16="http://schemas.microsoft.com/office/drawing/2014/main" id="{01058DB8-410D-4ECF-B411-ACE3E377CFF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3929E710-3C10-46BD-8624-745F7A38F5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ABCE132B-E5EF-44FC-A2A2-EE40E979C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B7DB3CE0-B78D-4268-936A-3D2EC1F1647B}"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2" name="Rectangle 2">
            <a:extLst>
              <a:ext uri="{FF2B5EF4-FFF2-40B4-BE49-F238E27FC236}">
                <a16:creationId xmlns:a16="http://schemas.microsoft.com/office/drawing/2014/main" id="{51726EFE-3172-4624-B789-5565DA60C3C7}"/>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ED010F43-1AB4-4A08-849C-3BCD93B10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92BDB0C8-798F-4814-B032-4558F04582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4BCC0648-04E1-4C31-946C-85CE56063782}"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191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0" name="Rectangle 2">
            <a:extLst>
              <a:ext uri="{FF2B5EF4-FFF2-40B4-BE49-F238E27FC236}">
                <a16:creationId xmlns:a16="http://schemas.microsoft.com/office/drawing/2014/main" id="{D63FD455-D9B9-49EC-BE58-35D5B5CA4E65}"/>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569FC7F-94BE-4337-B8C1-39BE98F12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Autonomic: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having autonomy; not subject to control from outside; independent</a:t>
            </a:r>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49</a:t>
            </a:fld>
            <a:endParaRPr lang="en-US"/>
          </a:p>
        </p:txBody>
      </p:sp>
    </p:spTree>
    <p:extLst>
      <p:ext uri="{BB962C8B-B14F-4D97-AF65-F5344CB8AC3E}">
        <p14:creationId xmlns:p14="http://schemas.microsoft.com/office/powerpoint/2010/main" val="375488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simple.wikipedia.org</a:t>
            </a:r>
            <a:r>
              <a:rPr lang="en-US" dirty="0"/>
              <a:t>/wiki/</a:t>
            </a:r>
            <a:r>
              <a:rPr lang="en-US" dirty="0" err="1"/>
              <a:t>Storage_area_network</a:t>
            </a:r>
            <a:r>
              <a:rPr lang="en-US"/>
              <a:t>#/media/File:Compingles2.png</a:t>
            </a:r>
          </a:p>
        </p:txBody>
      </p:sp>
      <p:sp>
        <p:nvSpPr>
          <p:cNvPr id="4" name="Slide Number Placeholder 3"/>
          <p:cNvSpPr>
            <a:spLocks noGrp="1"/>
          </p:cNvSpPr>
          <p:nvPr>
            <p:ph type="sldNum" sz="quarter" idx="5"/>
          </p:nvPr>
        </p:nvSpPr>
        <p:spPr/>
        <p:txBody>
          <a:bodyPr/>
          <a:lstStyle/>
          <a:p>
            <a:fld id="{99B98F0D-AB59-B841-A758-35875062CA4F}" type="slidenum">
              <a:rPr lang="en-US" smtClean="0"/>
              <a:t>64</a:t>
            </a:fld>
            <a:endParaRPr lang="en-US"/>
          </a:p>
        </p:txBody>
      </p:sp>
    </p:spTree>
    <p:extLst>
      <p:ext uri="{BB962C8B-B14F-4D97-AF65-F5344CB8AC3E}">
        <p14:creationId xmlns:p14="http://schemas.microsoft.com/office/powerpoint/2010/main" val="239227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 Center Evolution paper: Section 1.5</a:t>
            </a:r>
          </a:p>
          <a:p>
            <a:r>
              <a:rPr lang="en-US" dirty="0"/>
              <a:t>http://</a:t>
            </a:r>
            <a:r>
              <a:rPr lang="en-US" dirty="0" err="1"/>
              <a:t>bnrg.cs.berkeley.edu</a:t>
            </a:r>
            <a:r>
              <a:rPr lang="en-US" dirty="0"/>
              <a:t>/~randy/Courses/CS294.S13/1.3.pdf</a:t>
            </a:r>
          </a:p>
        </p:txBody>
      </p:sp>
      <p:sp>
        <p:nvSpPr>
          <p:cNvPr id="4" name="Slide Number Placeholder 3"/>
          <p:cNvSpPr>
            <a:spLocks noGrp="1"/>
          </p:cNvSpPr>
          <p:nvPr>
            <p:ph type="sldNum" sz="quarter" idx="10"/>
          </p:nvPr>
        </p:nvSpPr>
        <p:spPr/>
        <p:txBody>
          <a:bodyPr/>
          <a:lstStyle/>
          <a:p>
            <a:fld id="{5A3989F6-57E1-424E-8E42-574677A0937A}" type="slidenum">
              <a:rPr lang="en-US" smtClean="0"/>
              <a:t>70</a:t>
            </a:fld>
            <a:endParaRPr lang="en-US"/>
          </a:p>
        </p:txBody>
      </p:sp>
    </p:spTree>
    <p:extLst>
      <p:ext uri="{BB962C8B-B14F-4D97-AF65-F5344CB8AC3E}">
        <p14:creationId xmlns:p14="http://schemas.microsoft.com/office/powerpoint/2010/main" val="260720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71</a:t>
            </a:fld>
            <a:endParaRPr lang="en-US"/>
          </a:p>
        </p:txBody>
      </p:sp>
    </p:spTree>
    <p:extLst>
      <p:ext uri="{BB962C8B-B14F-4D97-AF65-F5344CB8AC3E}">
        <p14:creationId xmlns:p14="http://schemas.microsoft.com/office/powerpoint/2010/main" val="290228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KVM switch = Keyboard, Video, and Mouse Switch.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KVM Switch</a:t>
            </a:r>
            <a:r>
              <a:rPr lang="en-US" sz="1200" b="0" i="0" kern="1200" dirty="0">
                <a:solidFill>
                  <a:schemeClr val="tx1"/>
                </a:solidFill>
                <a:effectLst/>
                <a:latin typeface="+mn-lt"/>
                <a:ea typeface="+mn-ea"/>
                <a:cs typeface="+mn-cs"/>
              </a:rPr>
              <a:t> is a hardware device, used in data centers, that allows the control of multiple computers from a single keyboard, monitor and mouse (</a:t>
            </a:r>
            <a:r>
              <a:rPr lang="en-US" sz="1200" b="1" i="0" kern="1200" dirty="0">
                <a:solidFill>
                  <a:schemeClr val="tx1"/>
                </a:solidFill>
                <a:effectLst/>
                <a:latin typeface="+mn-lt"/>
                <a:ea typeface="+mn-ea"/>
                <a:cs typeface="+mn-cs"/>
              </a:rPr>
              <a:t>KVM</a:t>
            </a:r>
            <a:r>
              <a:rPr lang="en-US" sz="1200" b="0" i="0" kern="1200" dirty="0">
                <a:solidFill>
                  <a:schemeClr val="tx1"/>
                </a:solidFill>
                <a:effectLst/>
                <a:latin typeface="+mn-lt"/>
                <a:ea typeface="+mn-ea"/>
                <a:cs typeface="+mn-cs"/>
              </a:rPr>
              <a:t>). This </a:t>
            </a:r>
            <a:r>
              <a:rPr lang="en-US" sz="1200" b="1" i="0" kern="1200" dirty="0">
                <a:solidFill>
                  <a:schemeClr val="tx1"/>
                </a:solidFill>
                <a:effectLst/>
                <a:latin typeface="+mn-lt"/>
                <a:ea typeface="+mn-ea"/>
                <a:cs typeface="+mn-cs"/>
              </a:rPr>
              <a:t>switch</a:t>
            </a:r>
            <a:r>
              <a:rPr lang="en-US" sz="1200" b="0" i="0" kern="1200" dirty="0">
                <a:solidFill>
                  <a:schemeClr val="tx1"/>
                </a:solidFill>
                <a:effectLst/>
                <a:latin typeface="+mn-lt"/>
                <a:ea typeface="+mn-ea"/>
                <a:cs typeface="+mn-cs"/>
              </a:rPr>
              <a:t> then allows data center personnel to connect to any server in the rack.</a:t>
            </a:r>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83</a:t>
            </a:fld>
            <a:endParaRPr lang="en-US"/>
          </a:p>
        </p:txBody>
      </p:sp>
    </p:spTree>
    <p:extLst>
      <p:ext uri="{BB962C8B-B14F-4D97-AF65-F5344CB8AC3E}">
        <p14:creationId xmlns:p14="http://schemas.microsoft.com/office/powerpoint/2010/main" val="323888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1728A5-998E-184F-8B21-427F53377D2A}"/>
              </a:ext>
            </a:extLst>
          </p:cNvPr>
          <p:cNvSpPr>
            <a:spLocks noGrp="1" noRot="1" noChangeAspect="1" noChangeArrowheads="1" noTextEdit="1"/>
          </p:cNvSpPr>
          <p:nvPr>
            <p:ph type="sldImg"/>
          </p:nvPr>
        </p:nvSpPr>
        <p:spPr>
          <a:xfrm>
            <a:off x="342900" y="696913"/>
            <a:ext cx="6197600" cy="3486150"/>
          </a:xfrm>
          <a:ln/>
        </p:spPr>
      </p:sp>
      <p:sp>
        <p:nvSpPr>
          <p:cNvPr id="66563" name="Rectangle 3">
            <a:extLst>
              <a:ext uri="{FF2B5EF4-FFF2-40B4-BE49-F238E27FC236}">
                <a16:creationId xmlns:a16="http://schemas.microsoft.com/office/drawing/2014/main" id="{787B5864-63C7-C44E-926D-EED33F14429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37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28496EA-EB48-8941-89B1-E386FBED3A19}"/>
              </a:ext>
            </a:extLst>
          </p:cNvPr>
          <p:cNvSpPr>
            <a:spLocks noGrp="1" noRot="1" noChangeAspect="1" noChangeArrowheads="1" noTextEdit="1"/>
          </p:cNvSpPr>
          <p:nvPr>
            <p:ph type="sldImg"/>
          </p:nvPr>
        </p:nvSpPr>
        <p:spPr>
          <a:xfrm>
            <a:off x="342900" y="696913"/>
            <a:ext cx="6197600" cy="3486150"/>
          </a:xfrm>
          <a:ln/>
        </p:spPr>
      </p:sp>
      <p:sp>
        <p:nvSpPr>
          <p:cNvPr id="89091" name="Rectangle 3">
            <a:extLst>
              <a:ext uri="{FF2B5EF4-FFF2-40B4-BE49-F238E27FC236}">
                <a16:creationId xmlns:a16="http://schemas.microsoft.com/office/drawing/2014/main" id="{A8F6F5DC-A883-0B41-910A-62225AA04A3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B83D-3550-6045-A48B-81CBE95842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65499-5312-F845-89AC-D4896C4F8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9E15B3-BDB8-0A42-AA70-2FED9461BBC4}"/>
              </a:ext>
            </a:extLst>
          </p:cNvPr>
          <p:cNvSpPr>
            <a:spLocks noGrp="1"/>
          </p:cNvSpPr>
          <p:nvPr>
            <p:ph type="dt" sz="half" idx="10"/>
          </p:nvPr>
        </p:nvSpPr>
        <p:spPr/>
        <p:txBody>
          <a:bodyPr/>
          <a:lstStyle/>
          <a:p>
            <a:fld id="{E7D91D52-696C-B44D-B5F5-2FC47603249F}" type="datetime1">
              <a:rPr lang="en-US" smtClean="0"/>
              <a:t>10/15/21</a:t>
            </a:fld>
            <a:endParaRPr lang="en-US"/>
          </a:p>
        </p:txBody>
      </p:sp>
      <p:sp>
        <p:nvSpPr>
          <p:cNvPr id="5" name="Footer Placeholder 4">
            <a:extLst>
              <a:ext uri="{FF2B5EF4-FFF2-40B4-BE49-F238E27FC236}">
                <a16:creationId xmlns:a16="http://schemas.microsoft.com/office/drawing/2014/main" id="{AD0A7C82-4604-DF48-87EC-59815173AC62}"/>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FE7EA449-59B9-F340-BA71-39380C21E9FC}"/>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50667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BB7A-548B-4F48-A189-7AB5A60003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9BBA38-7E78-2949-8AB0-EAECD6145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2FA361-986A-9043-8B23-0D7A360EADFD}"/>
              </a:ext>
            </a:extLst>
          </p:cNvPr>
          <p:cNvSpPr>
            <a:spLocks noGrp="1"/>
          </p:cNvSpPr>
          <p:nvPr>
            <p:ph type="dt" sz="half" idx="10"/>
          </p:nvPr>
        </p:nvSpPr>
        <p:spPr/>
        <p:txBody>
          <a:bodyPr/>
          <a:lstStyle/>
          <a:p>
            <a:fld id="{83463793-819C-BE4F-827F-36098022775A}" type="datetime1">
              <a:rPr lang="en-US" smtClean="0"/>
              <a:t>10/15/21</a:t>
            </a:fld>
            <a:endParaRPr lang="en-US"/>
          </a:p>
        </p:txBody>
      </p:sp>
      <p:sp>
        <p:nvSpPr>
          <p:cNvPr id="5" name="Footer Placeholder 4">
            <a:extLst>
              <a:ext uri="{FF2B5EF4-FFF2-40B4-BE49-F238E27FC236}">
                <a16:creationId xmlns:a16="http://schemas.microsoft.com/office/drawing/2014/main" id="{3D07544A-EF3C-1D47-AD19-147263BAF53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CB3C40B9-7747-884F-AE38-17395A7C5FA2}"/>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96403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75245-5BB0-7E47-905C-A25B13528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384DD6-B4C2-2C43-85D0-816F4B193C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CAA2F-A99D-F541-93F5-F19F21E328E1}"/>
              </a:ext>
            </a:extLst>
          </p:cNvPr>
          <p:cNvSpPr>
            <a:spLocks noGrp="1"/>
          </p:cNvSpPr>
          <p:nvPr>
            <p:ph type="dt" sz="half" idx="10"/>
          </p:nvPr>
        </p:nvSpPr>
        <p:spPr/>
        <p:txBody>
          <a:bodyPr/>
          <a:lstStyle/>
          <a:p>
            <a:fld id="{7D6C8C17-FE52-E243-BD76-643540D7A19F}" type="datetime1">
              <a:rPr lang="en-US" smtClean="0"/>
              <a:t>10/15/21</a:t>
            </a:fld>
            <a:endParaRPr lang="en-US"/>
          </a:p>
        </p:txBody>
      </p:sp>
      <p:sp>
        <p:nvSpPr>
          <p:cNvPr id="5" name="Footer Placeholder 4">
            <a:extLst>
              <a:ext uri="{FF2B5EF4-FFF2-40B4-BE49-F238E27FC236}">
                <a16:creationId xmlns:a16="http://schemas.microsoft.com/office/drawing/2014/main" id="{0E44392E-8034-524E-AE44-5DF435B41CE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8FACF623-3C55-3E48-A943-34555BF3D455}"/>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528354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1F18D-6B78-754B-BEB0-9DA7F34AC3FB}"/>
              </a:ext>
            </a:extLst>
          </p:cNvPr>
          <p:cNvSpPr>
            <a:spLocks noGrp="1"/>
          </p:cNvSpPr>
          <p:nvPr>
            <p:ph type="dt" sz="half" idx="10"/>
          </p:nvPr>
        </p:nvSpPr>
        <p:spPr>
          <a:xfrm>
            <a:off x="609600" y="6248400"/>
            <a:ext cx="2844800" cy="457200"/>
          </a:xfrm>
        </p:spPr>
        <p:txBody>
          <a:bodyPr/>
          <a:lstStyle>
            <a:lvl1pPr>
              <a:defRPr/>
            </a:lvl1pPr>
          </a:lstStyle>
          <a:p>
            <a:pPr>
              <a:defRPr/>
            </a:pPr>
            <a:fld id="{9D798296-AA83-A64E-B042-696F21CEA61D}" type="datetime1">
              <a:rPr lang="en-US" altLang="en-US" smtClean="0"/>
              <a:t>10/15/21</a:t>
            </a:fld>
            <a:endParaRPr lang="en-US" altLang="en-US"/>
          </a:p>
        </p:txBody>
      </p:sp>
      <p:sp>
        <p:nvSpPr>
          <p:cNvPr id="6" name="Footer Placeholder 5">
            <a:extLst>
              <a:ext uri="{FF2B5EF4-FFF2-40B4-BE49-F238E27FC236}">
                <a16:creationId xmlns:a16="http://schemas.microsoft.com/office/drawing/2014/main" id="{A9ABA9AB-47B4-4640-A91C-4AEB2221987F}"/>
              </a:ext>
            </a:extLst>
          </p:cNvPr>
          <p:cNvSpPr>
            <a:spLocks noGrp="1"/>
          </p:cNvSpPr>
          <p:nvPr>
            <p:ph type="ftr" sz="quarter" idx="11"/>
          </p:nvPr>
        </p:nvSpPr>
        <p:spPr>
          <a:xfrm>
            <a:off x="4165600" y="6248400"/>
            <a:ext cx="3860800" cy="457200"/>
          </a:xfrm>
        </p:spPr>
        <p:txBody>
          <a:bodyPr/>
          <a:lstStyle>
            <a:lvl1pPr>
              <a:defRPr/>
            </a:lvl1pPr>
          </a:lstStyle>
          <a:p>
            <a:pPr>
              <a:defRPr/>
            </a:pPr>
            <a:r>
              <a:rPr lang="en-US" altLang="en-US"/>
              <a:t>Distributed and Cloud Computing - Fall 2021</a:t>
            </a:r>
          </a:p>
        </p:txBody>
      </p:sp>
      <p:sp>
        <p:nvSpPr>
          <p:cNvPr id="7" name="Slide Number Placeholder 6">
            <a:extLst>
              <a:ext uri="{FF2B5EF4-FFF2-40B4-BE49-F238E27FC236}">
                <a16:creationId xmlns:a16="http://schemas.microsoft.com/office/drawing/2014/main" id="{90C83B19-A43C-EB41-9875-67605D6D2120}"/>
              </a:ext>
            </a:extLst>
          </p:cNvPr>
          <p:cNvSpPr>
            <a:spLocks noGrp="1"/>
          </p:cNvSpPr>
          <p:nvPr>
            <p:ph type="sldNum" sz="quarter" idx="12"/>
          </p:nvPr>
        </p:nvSpPr>
        <p:spPr>
          <a:xfrm>
            <a:off x="8737600" y="6248400"/>
            <a:ext cx="2844800" cy="457200"/>
          </a:xfrm>
        </p:spPr>
        <p:txBody>
          <a:bodyPr/>
          <a:lstStyle>
            <a:lvl1pPr>
              <a:defRPr/>
            </a:lvl1pPr>
          </a:lstStyle>
          <a:p>
            <a:pPr>
              <a:defRPr/>
            </a:pPr>
            <a:fld id="{38D2379E-7FDD-8140-BCB8-AEF586A728AA}" type="slidenum">
              <a:rPr lang="en-US" altLang="en-US"/>
              <a:pPr>
                <a:defRPr/>
              </a:pPr>
              <a:t>‹#›</a:t>
            </a:fld>
            <a:endParaRPr lang="en-US" altLang="en-US"/>
          </a:p>
        </p:txBody>
      </p:sp>
    </p:spTree>
    <p:extLst>
      <p:ext uri="{BB962C8B-B14F-4D97-AF65-F5344CB8AC3E}">
        <p14:creationId xmlns:p14="http://schemas.microsoft.com/office/powerpoint/2010/main" val="390581183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165623E-6376-49EB-9DF0-3D0F60E274B2}"/>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562BBF53-1521-4460-879A-5DA4CE2EFC6C}"/>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5" name="Rectangle 5">
              <a:extLst>
                <a:ext uri="{FF2B5EF4-FFF2-40B4-BE49-F238E27FC236}">
                  <a16:creationId xmlns:a16="http://schemas.microsoft.com/office/drawing/2014/main" id="{809E69DB-C1A9-418B-9C4A-B8A474D55239}"/>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6" name="Rectangle 6">
              <a:extLst>
                <a:ext uri="{FF2B5EF4-FFF2-40B4-BE49-F238E27FC236}">
                  <a16:creationId xmlns:a16="http://schemas.microsoft.com/office/drawing/2014/main" id="{DCBB0764-7AD0-4EFC-800B-B19B19909442}"/>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grpSp>
      <p:sp>
        <p:nvSpPr>
          <p:cNvPr id="7" name="Text Box 7">
            <a:extLst>
              <a:ext uri="{FF2B5EF4-FFF2-40B4-BE49-F238E27FC236}">
                <a16:creationId xmlns:a16="http://schemas.microsoft.com/office/drawing/2014/main" id="{4888A26D-FED4-4B23-B85D-CA793B5347A8}"/>
              </a:ext>
            </a:extLst>
          </p:cNvPr>
          <p:cNvSpPr txBox="1">
            <a:spLocks noChangeArrowheads="1"/>
          </p:cNvSpPr>
          <p:nvPr/>
        </p:nvSpPr>
        <p:spPr bwMode="auto">
          <a:xfrm>
            <a:off x="8652933" y="6588126"/>
            <a:ext cx="3617384"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D190120F-029C-4836-AA39-84CF4F9B1C3F}"/>
              </a:ext>
            </a:extLst>
          </p:cNvPr>
          <p:cNvSpPr txBox="1">
            <a:spLocks noChangeArrowheads="1"/>
          </p:cNvSpPr>
          <p:nvPr/>
        </p:nvSpPr>
        <p:spPr bwMode="auto">
          <a:xfrm>
            <a:off x="35984" y="6613526"/>
            <a:ext cx="2730235"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0A50AB12-6BB9-451B-BEDC-1A5469869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D8F909F8-BA5C-4BFA-9DEB-5601D06B0008}"/>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946008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2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77664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1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44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210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072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4293-3C84-0D4C-89CA-887B970C6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20E76-FF92-3646-ADAF-DE6E342C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A0AEC-8CF8-244E-A008-212933A53657}"/>
              </a:ext>
            </a:extLst>
          </p:cNvPr>
          <p:cNvSpPr>
            <a:spLocks noGrp="1"/>
          </p:cNvSpPr>
          <p:nvPr>
            <p:ph type="dt" sz="half" idx="10"/>
          </p:nvPr>
        </p:nvSpPr>
        <p:spPr/>
        <p:txBody>
          <a:bodyPr/>
          <a:lstStyle/>
          <a:p>
            <a:fld id="{9FD5CB57-06CD-AD46-A151-B20F51EB070E}" type="datetime1">
              <a:rPr lang="en-US" smtClean="0"/>
              <a:t>10/15/21</a:t>
            </a:fld>
            <a:endParaRPr lang="en-US"/>
          </a:p>
        </p:txBody>
      </p:sp>
      <p:sp>
        <p:nvSpPr>
          <p:cNvPr id="5" name="Footer Placeholder 4">
            <a:extLst>
              <a:ext uri="{FF2B5EF4-FFF2-40B4-BE49-F238E27FC236}">
                <a16:creationId xmlns:a16="http://schemas.microsoft.com/office/drawing/2014/main" id="{44688FAF-7AF7-0A44-8898-EB3DEE65D4B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8CC69D08-2FC9-0048-B67F-ACD23C58E7E0}"/>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41276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5449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34447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52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79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91ED-2ED9-A542-97D2-1B6DF7A87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6391BB-E556-C141-A171-CA2DD3B44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5E0CE4-C0B5-1B40-A55A-7B120F588746}"/>
              </a:ext>
            </a:extLst>
          </p:cNvPr>
          <p:cNvSpPr>
            <a:spLocks noGrp="1"/>
          </p:cNvSpPr>
          <p:nvPr>
            <p:ph type="dt" sz="half" idx="10"/>
          </p:nvPr>
        </p:nvSpPr>
        <p:spPr/>
        <p:txBody>
          <a:bodyPr/>
          <a:lstStyle/>
          <a:p>
            <a:fld id="{02D55D47-32F9-5C43-9192-2979F986A7C4}" type="datetime1">
              <a:rPr lang="en-US" smtClean="0"/>
              <a:t>10/15/21</a:t>
            </a:fld>
            <a:endParaRPr lang="en-US"/>
          </a:p>
        </p:txBody>
      </p:sp>
      <p:sp>
        <p:nvSpPr>
          <p:cNvPr id="5" name="Footer Placeholder 4">
            <a:extLst>
              <a:ext uri="{FF2B5EF4-FFF2-40B4-BE49-F238E27FC236}">
                <a16:creationId xmlns:a16="http://schemas.microsoft.com/office/drawing/2014/main" id="{77F7606C-0C1D-5642-A800-C0277F5DD05B}"/>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97E5BA0A-8EA4-3B41-9A61-9043C6D443A8}"/>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91056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597A-EA42-1142-B779-17792A4B7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C365A-D526-384C-97F0-9EDCC10BF0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8A9BD7-93EF-B84F-978B-9ECE4CCD49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DAE67A-00FF-7040-99A6-24FD2D2F1D4E}"/>
              </a:ext>
            </a:extLst>
          </p:cNvPr>
          <p:cNvSpPr>
            <a:spLocks noGrp="1"/>
          </p:cNvSpPr>
          <p:nvPr>
            <p:ph type="dt" sz="half" idx="10"/>
          </p:nvPr>
        </p:nvSpPr>
        <p:spPr/>
        <p:txBody>
          <a:bodyPr/>
          <a:lstStyle/>
          <a:p>
            <a:fld id="{3BABA18B-55A2-C240-8C07-8F10FE963147}" type="datetime1">
              <a:rPr lang="en-US" smtClean="0"/>
              <a:t>10/15/21</a:t>
            </a:fld>
            <a:endParaRPr lang="en-US"/>
          </a:p>
        </p:txBody>
      </p:sp>
      <p:sp>
        <p:nvSpPr>
          <p:cNvPr id="6" name="Footer Placeholder 5">
            <a:extLst>
              <a:ext uri="{FF2B5EF4-FFF2-40B4-BE49-F238E27FC236}">
                <a16:creationId xmlns:a16="http://schemas.microsoft.com/office/drawing/2014/main" id="{31DDCB97-3332-6345-BFD9-734B053EF190}"/>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61DF3DE-A1EA-5443-8F2D-299405071751}"/>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419552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D775-8CDC-E34D-A520-72920288F0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B0A78-4BDE-7946-A19E-E2617921B6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8C268-351D-7347-BBCC-C4B4C3DE7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2E3436-3DA1-134E-8B1F-53AC00C12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78018-EED2-A443-A098-336DF70042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4F5E8-22EB-4942-BBAC-7D27E5AE7BFD}"/>
              </a:ext>
            </a:extLst>
          </p:cNvPr>
          <p:cNvSpPr>
            <a:spLocks noGrp="1"/>
          </p:cNvSpPr>
          <p:nvPr>
            <p:ph type="dt" sz="half" idx="10"/>
          </p:nvPr>
        </p:nvSpPr>
        <p:spPr/>
        <p:txBody>
          <a:bodyPr/>
          <a:lstStyle/>
          <a:p>
            <a:fld id="{C8F8D978-ECCD-1349-ADF7-2D337CE85040}" type="datetime1">
              <a:rPr lang="en-US" smtClean="0"/>
              <a:t>10/15/21</a:t>
            </a:fld>
            <a:endParaRPr lang="en-US"/>
          </a:p>
        </p:txBody>
      </p:sp>
      <p:sp>
        <p:nvSpPr>
          <p:cNvPr id="8" name="Footer Placeholder 7">
            <a:extLst>
              <a:ext uri="{FF2B5EF4-FFF2-40B4-BE49-F238E27FC236}">
                <a16:creationId xmlns:a16="http://schemas.microsoft.com/office/drawing/2014/main" id="{CE6DC097-82F2-F545-929A-28AC1AF01614}"/>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476506A1-F13A-AB45-B4CF-DC8FA8BE500F}"/>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143314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418A-9F72-D04F-80D7-B1ADEBCD1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F61D6B-0816-DE49-98FD-8175BE2E074D}"/>
              </a:ext>
            </a:extLst>
          </p:cNvPr>
          <p:cNvSpPr>
            <a:spLocks noGrp="1"/>
          </p:cNvSpPr>
          <p:nvPr>
            <p:ph type="dt" sz="half" idx="10"/>
          </p:nvPr>
        </p:nvSpPr>
        <p:spPr/>
        <p:txBody>
          <a:bodyPr/>
          <a:lstStyle/>
          <a:p>
            <a:fld id="{0F289EA8-18B8-F444-A164-32AB86F9DB47}" type="datetime1">
              <a:rPr lang="en-US" smtClean="0"/>
              <a:t>10/15/21</a:t>
            </a:fld>
            <a:endParaRPr lang="en-US"/>
          </a:p>
        </p:txBody>
      </p:sp>
      <p:sp>
        <p:nvSpPr>
          <p:cNvPr id="4" name="Footer Placeholder 3">
            <a:extLst>
              <a:ext uri="{FF2B5EF4-FFF2-40B4-BE49-F238E27FC236}">
                <a16:creationId xmlns:a16="http://schemas.microsoft.com/office/drawing/2014/main" id="{306DE3A9-D044-8F4D-B258-A4A17541DFB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6147E19-DAE7-3242-90B9-52D97D5FA59A}"/>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278636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540FF-3873-3A4C-A80A-E4CDA11A4F91}"/>
              </a:ext>
            </a:extLst>
          </p:cNvPr>
          <p:cNvSpPr>
            <a:spLocks noGrp="1"/>
          </p:cNvSpPr>
          <p:nvPr>
            <p:ph type="dt" sz="half" idx="10"/>
          </p:nvPr>
        </p:nvSpPr>
        <p:spPr/>
        <p:txBody>
          <a:bodyPr/>
          <a:lstStyle/>
          <a:p>
            <a:fld id="{3440F019-97C3-1641-9991-7A03279F2F34}" type="datetime1">
              <a:rPr lang="en-US" smtClean="0"/>
              <a:t>10/15/21</a:t>
            </a:fld>
            <a:endParaRPr lang="en-US"/>
          </a:p>
        </p:txBody>
      </p:sp>
      <p:sp>
        <p:nvSpPr>
          <p:cNvPr id="3" name="Footer Placeholder 2">
            <a:extLst>
              <a:ext uri="{FF2B5EF4-FFF2-40B4-BE49-F238E27FC236}">
                <a16:creationId xmlns:a16="http://schemas.microsoft.com/office/drawing/2014/main" id="{BFE517AE-5979-3649-8DB5-555EC0450812}"/>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00082528-C825-4446-B661-1AE9682C8271}"/>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124751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44B5-B813-DC4B-9D8D-80727B0E5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9E8D4D-46D5-7842-BBC1-EC853CF65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5EF3A-0F72-E943-868D-E0DCD3B17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5C1B5-A8BF-4742-A5ED-E4880B3BFBE1}"/>
              </a:ext>
            </a:extLst>
          </p:cNvPr>
          <p:cNvSpPr>
            <a:spLocks noGrp="1"/>
          </p:cNvSpPr>
          <p:nvPr>
            <p:ph type="dt" sz="half" idx="10"/>
          </p:nvPr>
        </p:nvSpPr>
        <p:spPr/>
        <p:txBody>
          <a:bodyPr/>
          <a:lstStyle/>
          <a:p>
            <a:fld id="{0D2E07CD-26C3-1A4D-A565-F17711B5C714}" type="datetime1">
              <a:rPr lang="en-US" smtClean="0"/>
              <a:t>10/15/21</a:t>
            </a:fld>
            <a:endParaRPr lang="en-US"/>
          </a:p>
        </p:txBody>
      </p:sp>
      <p:sp>
        <p:nvSpPr>
          <p:cNvPr id="6" name="Footer Placeholder 5">
            <a:extLst>
              <a:ext uri="{FF2B5EF4-FFF2-40B4-BE49-F238E27FC236}">
                <a16:creationId xmlns:a16="http://schemas.microsoft.com/office/drawing/2014/main" id="{15D33626-B6B5-0345-AAAF-4727E24E77AD}"/>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543E7ED0-34F1-3B46-9F93-FC579C8C1A7C}"/>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2555337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5DD-BDA3-8E48-9823-0DB948441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E650B6-6648-8C4C-88F1-62DE99FE6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F6CD3-CC92-5F4A-AEE1-9F55E602A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7B699-DFAB-DC4C-8965-5C1ED56EA10E}"/>
              </a:ext>
            </a:extLst>
          </p:cNvPr>
          <p:cNvSpPr>
            <a:spLocks noGrp="1"/>
          </p:cNvSpPr>
          <p:nvPr>
            <p:ph type="dt" sz="half" idx="10"/>
          </p:nvPr>
        </p:nvSpPr>
        <p:spPr/>
        <p:txBody>
          <a:bodyPr/>
          <a:lstStyle/>
          <a:p>
            <a:fld id="{2015B040-D178-DA4E-B34C-9B3A29687B83}" type="datetime1">
              <a:rPr lang="en-US" smtClean="0"/>
              <a:t>10/15/21</a:t>
            </a:fld>
            <a:endParaRPr lang="en-US"/>
          </a:p>
        </p:txBody>
      </p:sp>
      <p:sp>
        <p:nvSpPr>
          <p:cNvPr id="6" name="Footer Placeholder 5">
            <a:extLst>
              <a:ext uri="{FF2B5EF4-FFF2-40B4-BE49-F238E27FC236}">
                <a16:creationId xmlns:a16="http://schemas.microsoft.com/office/drawing/2014/main" id="{8DF345EB-AC05-8346-953F-D9020FAE609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51B0650B-E3E8-A740-A819-2F7E7DA355D5}"/>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4395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81E0C-AA7F-BA45-B955-A1526AF0D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C183-F28F-1E4D-9E6D-4A1D73502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156C9-8EAB-A84A-9861-259A8977E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284C-8644-FE4E-91A5-AB8F65EEE0E1}" type="datetime1">
              <a:rPr lang="en-US" smtClean="0"/>
              <a:t>10/15/21</a:t>
            </a:fld>
            <a:endParaRPr lang="en-US"/>
          </a:p>
        </p:txBody>
      </p:sp>
      <p:sp>
        <p:nvSpPr>
          <p:cNvPr id="5" name="Footer Placeholder 4">
            <a:extLst>
              <a:ext uri="{FF2B5EF4-FFF2-40B4-BE49-F238E27FC236}">
                <a16:creationId xmlns:a16="http://schemas.microsoft.com/office/drawing/2014/main" id="{0B05B759-6775-6B4D-AF05-B7AEA67FC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Distributed and Cloud Computing - Fall 2021</a:t>
            </a:r>
          </a:p>
        </p:txBody>
      </p:sp>
      <p:sp>
        <p:nvSpPr>
          <p:cNvPr id="6" name="Slide Number Placeholder 5">
            <a:extLst>
              <a:ext uri="{FF2B5EF4-FFF2-40B4-BE49-F238E27FC236}">
                <a16:creationId xmlns:a16="http://schemas.microsoft.com/office/drawing/2014/main" id="{3C8EE9EA-4658-A04A-A1AA-3D5F083E4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DD954-184B-4D49-AD4D-2D5B1F9D4CEC}" type="slidenum">
              <a:rPr lang="en-US" smtClean="0"/>
              <a:t>‹#›</a:t>
            </a:fld>
            <a:endParaRPr lang="en-US"/>
          </a:p>
        </p:txBody>
      </p:sp>
    </p:spTree>
    <p:extLst>
      <p:ext uri="{BB962C8B-B14F-4D97-AF65-F5344CB8AC3E}">
        <p14:creationId xmlns:p14="http://schemas.microsoft.com/office/powerpoint/2010/main" val="417313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5B325790-B27D-4B35-8E18-20B3EC4704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0781D18-CC56-4CA6-A0AE-FB42EFBC1905}"/>
              </a:ext>
            </a:extLst>
          </p:cNvPr>
          <p:cNvSpPr>
            <a:spLocks noGrp="1" noChangeArrowheads="1"/>
          </p:cNvSpPr>
          <p:nvPr>
            <p:ph type="title"/>
          </p:nvPr>
        </p:nvSpPr>
        <p:spPr bwMode="auto">
          <a:xfrm>
            <a:off x="1019911" y="242645"/>
            <a:ext cx="1039837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1BF8F711-4FC7-4438-AE64-8FBDB52E9436}"/>
              </a:ext>
            </a:extLst>
          </p:cNvPr>
          <p:cNvSpPr>
            <a:spLocks noGrp="1" noChangeArrowheads="1"/>
          </p:cNvSpPr>
          <p:nvPr>
            <p:ph type="body" idx="1"/>
          </p:nvPr>
        </p:nvSpPr>
        <p:spPr bwMode="auto">
          <a:xfrm>
            <a:off x="1122158" y="1233489"/>
            <a:ext cx="102961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62E385F7-A4DC-854B-BBC2-BF415B7499F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48DFA93-4675-4C46-A34C-57E2DED27905}"/>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1" name="Rectangle 7">
            <a:extLst>
              <a:ext uri="{FF2B5EF4-FFF2-40B4-BE49-F238E27FC236}">
                <a16:creationId xmlns:a16="http://schemas.microsoft.com/office/drawing/2014/main" id="{A6B0E742-A9CF-BE46-AEDA-5F675B528D1A}"/>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BBD9DFA8-A3D8-E143-B32C-9E1440C6C3F8}"/>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903978D4-DD44-C047-A5F2-5EAF343DC6DD}"/>
              </a:ext>
            </a:extLst>
          </p:cNvPr>
          <p:cNvSpPr txBox="1">
            <a:spLocks noChangeArrowheads="1"/>
          </p:cNvSpPr>
          <p:nvPr/>
        </p:nvSpPr>
        <p:spPr bwMode="auto">
          <a:xfrm>
            <a:off x="5714189" y="6613526"/>
            <a:ext cx="518091" cy="246221"/>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18.</a:t>
            </a:r>
            <a:fld id="{5BAE16E2-D0CA-4455-987E-506C40126634}"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097495D-A96A-EF44-895F-F3FCE3CAE8DB}"/>
              </a:ext>
            </a:extLst>
          </p:cNvPr>
          <p:cNvSpPr txBox="1">
            <a:spLocks noChangeArrowheads="1"/>
          </p:cNvSpPr>
          <p:nvPr/>
        </p:nvSpPr>
        <p:spPr bwMode="auto">
          <a:xfrm>
            <a:off x="8652933" y="6588126"/>
            <a:ext cx="3617384"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BE8EB90-70D8-6348-B2A4-941FCFC1CFA7}"/>
              </a:ext>
            </a:extLst>
          </p:cNvPr>
          <p:cNvSpPr txBox="1">
            <a:spLocks noChangeArrowheads="1"/>
          </p:cNvSpPr>
          <p:nvPr/>
        </p:nvSpPr>
        <p:spPr bwMode="auto">
          <a:xfrm>
            <a:off x="247651" y="6595087"/>
            <a:ext cx="2730235"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EF0121D-7A9E-4C4E-BB57-97BC671DFF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1783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ctstelecom.com/the-three-tiers-of-isps-what-they-mean-why-theyre-important/#:~:text=Each%20tier%20corresponds%20to%20the%20level%20of%20IP%20Network%20Access.&amp;text=%E2%80%93%20while%20some%20do%20not.,transit%2C%20peer%2C%20and%20customer."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libguides.metrostate.edu/er.php?b=c" TargetMode="External"/><Relationship Id="rId2" Type="http://schemas.openxmlformats.org/officeDocument/2006/relationships/hyperlink" Target="https://mnscu-my.sharepoint.com/:b:/g/personal/xn7118mm_minnstate_edu/EXz9iZr0nwNAkxU3auHoGDABCql_ZpwUGUInMoMxwTjT-g?e=LtZFY4" TargetMode="External"/><Relationship Id="rId1" Type="http://schemas.openxmlformats.org/officeDocument/2006/relationships/slideLayout" Target="../slideLayouts/slideLayout2.xml"/><Relationship Id="rId4" Type="http://schemas.openxmlformats.org/officeDocument/2006/relationships/hyperlink" Target="https://mnscu-my.sharepoint.com/:b:/g/personal/xn7118mm_minnstate_edu/EcArtGUkCKJMuC77BLDj0awBHgESYgPH8Gg6ECGO1InV4A?e=mMQER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KG4cE362ETE" TargetMode="External"/><Relationship Id="rId2" Type="http://schemas.openxmlformats.org/officeDocument/2006/relationships/hyperlink" Target="https://www.youtube.com/watch?v=XZmGGAbHqa0"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accu-tech.com/hs-fs/hub/54495/file-15894024-pdf/docs/102264ae.pdf"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icann.org/resources/pages/what-2012-02-25-e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2"/>
              </a:rPr>
              <a:t>thanaa.ghanem@metrostate.edu</a:t>
            </a:r>
            <a:endParaRPr lang="en-US" dirty="0"/>
          </a:p>
          <a:p>
            <a:endParaRPr lang="en-US" dirty="0"/>
          </a:p>
          <a:p>
            <a:r>
              <a:rPr lang="en-US" b="1" dirty="0"/>
              <a:t>Lectures 8</a:t>
            </a:r>
          </a:p>
          <a:p>
            <a:r>
              <a:rPr lang="en-US" b="1" dirty="0"/>
              <a:t>October 16, 2021</a:t>
            </a:r>
          </a:p>
          <a:p>
            <a:endParaRPr lang="en-US" dirty="0"/>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
        <p:nvSpPr>
          <p:cNvPr id="7" name="Footer Placeholder 6">
            <a:extLst>
              <a:ext uri="{FF2B5EF4-FFF2-40B4-BE49-F238E27FC236}">
                <a16:creationId xmlns:a16="http://schemas.microsoft.com/office/drawing/2014/main" id="{FC9E78D3-AC7B-A047-B57D-4D47D718C81B}"/>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3452" y="257227"/>
            <a:ext cx="7780505" cy="5880926"/>
          </a:xfrm>
        </p:spPr>
        <p:txBody>
          <a:bodyPr>
            <a:noAutofit/>
          </a:bodyPr>
          <a:lstStyle/>
          <a:p>
            <a:r>
              <a:rPr lang="en-US" sz="2400" dirty="0">
                <a:hlinkClick r:id="rId2"/>
              </a:rPr>
              <a:t>ISP 3-Tier model:</a:t>
            </a:r>
            <a:endParaRPr lang="en-US" sz="2400" dirty="0"/>
          </a:p>
          <a:p>
            <a:pPr lvl="1">
              <a:lnSpc>
                <a:spcPct val="100000"/>
              </a:lnSpc>
            </a:pPr>
            <a:r>
              <a:rPr lang="en-US" sz="2000" b="1" dirty="0"/>
              <a:t>Tier 1: </a:t>
            </a:r>
            <a:r>
              <a:rPr lang="en-US" sz="2000" dirty="0"/>
              <a:t>carriers with Tier-1 networks can reach every other network on the internet via settlement-free peering. </a:t>
            </a:r>
          </a:p>
          <a:p>
            <a:pPr lvl="2">
              <a:lnSpc>
                <a:spcPct val="100000"/>
              </a:lnSpc>
            </a:pPr>
            <a:r>
              <a:rPr lang="en-US" sz="1600" dirty="0"/>
              <a:t>they own enough of the physical network lines to carry most traffic themselves, and negotiate with other Tier-1 networks to get free access to their networks, and vice versa.</a:t>
            </a:r>
          </a:p>
          <a:p>
            <a:pPr lvl="1">
              <a:lnSpc>
                <a:spcPct val="100000"/>
              </a:lnSpc>
            </a:pPr>
            <a:endParaRPr lang="en-US" sz="2000" b="1" dirty="0"/>
          </a:p>
          <a:p>
            <a:pPr lvl="1">
              <a:lnSpc>
                <a:spcPct val="100000"/>
              </a:lnSpc>
            </a:pPr>
            <a:r>
              <a:rPr lang="en-US" sz="2000" b="1" dirty="0"/>
              <a:t>Tier 2: </a:t>
            </a:r>
            <a:r>
              <a:rPr lang="en-US" sz="2000" dirty="0"/>
              <a:t>carriers with Tier-2 networks are the most common internet service providers (ISPs). </a:t>
            </a:r>
          </a:p>
          <a:p>
            <a:pPr lvl="2">
              <a:lnSpc>
                <a:spcPct val="100000"/>
              </a:lnSpc>
            </a:pPr>
            <a:r>
              <a:rPr lang="en-US" sz="1600" dirty="0"/>
              <a:t>They peer with other comparably-sized Tier-2 networks, but they’re obligated to purchase access to larger Tier-1 networks.</a:t>
            </a:r>
          </a:p>
          <a:p>
            <a:pPr lvl="1">
              <a:lnSpc>
                <a:spcPct val="100000"/>
              </a:lnSpc>
            </a:pPr>
            <a:endParaRPr lang="en-US" sz="2000" b="1" dirty="0"/>
          </a:p>
          <a:p>
            <a:pPr lvl="1">
              <a:lnSpc>
                <a:spcPct val="100000"/>
              </a:lnSpc>
            </a:pPr>
            <a:r>
              <a:rPr lang="en-US" sz="2000" b="1" dirty="0"/>
              <a:t>Tier 3:</a:t>
            </a:r>
            <a:r>
              <a:rPr lang="en-US" sz="2000" dirty="0"/>
              <a:t> carriers in this tier are usually last mile providers, meaning they connect consumers to the internet without a network of their own, servicing only the connection leading into your home or office. </a:t>
            </a:r>
          </a:p>
          <a:p>
            <a:pPr lvl="1">
              <a:lnSpc>
                <a:spcPct val="100000"/>
              </a:lnSpc>
            </a:pPr>
            <a:endParaRPr lang="en-US" sz="2000" dirty="0"/>
          </a:p>
        </p:txBody>
      </p:sp>
      <p:sp>
        <p:nvSpPr>
          <p:cNvPr id="4" name="Slide Number Placeholder 3">
            <a:extLst>
              <a:ext uri="{FF2B5EF4-FFF2-40B4-BE49-F238E27FC236}">
                <a16:creationId xmlns:a16="http://schemas.microsoft.com/office/drawing/2014/main" id="{88E32334-EDE6-954E-B766-47B16CDC0AAD}"/>
              </a:ext>
            </a:extLst>
          </p:cNvPr>
          <p:cNvSpPr>
            <a:spLocks noGrp="1"/>
          </p:cNvSpPr>
          <p:nvPr>
            <p:ph type="sldNum" sz="quarter" idx="12"/>
          </p:nvPr>
        </p:nvSpPr>
        <p:spPr/>
        <p:txBody>
          <a:bodyPr/>
          <a:lstStyle/>
          <a:p>
            <a:fld id="{B6A95138-A96E-2F42-A959-2EFD44FE4AB7}" type="slidenum">
              <a:rPr lang="en-US" smtClean="0"/>
              <a:pPr/>
              <a:t>10</a:t>
            </a:fld>
            <a:endParaRPr lang="en-US" dirty="0"/>
          </a:p>
        </p:txBody>
      </p:sp>
      <p:pic>
        <p:nvPicPr>
          <p:cNvPr id="1026" name="Picture 2" descr="Image for post">
            <a:extLst>
              <a:ext uri="{FF2B5EF4-FFF2-40B4-BE49-F238E27FC236}">
                <a16:creationId xmlns:a16="http://schemas.microsoft.com/office/drawing/2014/main" id="{6E126B60-EE0C-4A4D-A5B5-6BB5D354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752" y="948786"/>
            <a:ext cx="3166894" cy="1950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er 1 ISP interconnection">
            <a:extLst>
              <a:ext uri="{FF2B5EF4-FFF2-40B4-BE49-F238E27FC236}">
                <a16:creationId xmlns:a16="http://schemas.microsoft.com/office/drawing/2014/main" id="{1C51CE07-33CB-C14B-B272-70E252E04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966" y="3942952"/>
            <a:ext cx="3463047" cy="13692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89CBBC0-57FA-6442-B905-55E03744D5A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994966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252-976E-2B48-B887-EDA091F761C7}"/>
              </a:ext>
            </a:extLst>
          </p:cNvPr>
          <p:cNvSpPr>
            <a:spLocks noGrp="1"/>
          </p:cNvSpPr>
          <p:nvPr>
            <p:ph type="title"/>
          </p:nvPr>
        </p:nvSpPr>
        <p:spPr/>
        <p:txBody>
          <a:bodyPr/>
          <a:lstStyle/>
          <a:p>
            <a:r>
              <a:rPr lang="en-US" dirty="0"/>
              <a:t>Characteristics of Virtualized Environments</a:t>
            </a:r>
          </a:p>
        </p:txBody>
      </p:sp>
      <p:sp>
        <p:nvSpPr>
          <p:cNvPr id="3" name="Content Placeholder 2">
            <a:extLst>
              <a:ext uri="{FF2B5EF4-FFF2-40B4-BE49-F238E27FC236}">
                <a16:creationId xmlns:a16="http://schemas.microsoft.com/office/drawing/2014/main" id="{EB815031-6F5D-B14A-8357-11A2001DD2D3}"/>
              </a:ext>
            </a:extLst>
          </p:cNvPr>
          <p:cNvSpPr>
            <a:spLocks noGrp="1"/>
          </p:cNvSpPr>
          <p:nvPr>
            <p:ph idx="1"/>
          </p:nvPr>
        </p:nvSpPr>
        <p:spPr/>
        <p:txBody>
          <a:bodyPr/>
          <a:lstStyle/>
          <a:p>
            <a:r>
              <a:rPr lang="en-US" dirty="0"/>
              <a:t>Increased Security</a:t>
            </a:r>
          </a:p>
          <a:p>
            <a:endParaRPr lang="en-US" dirty="0"/>
          </a:p>
          <a:p>
            <a:r>
              <a:rPr lang="en-US" dirty="0"/>
              <a:t>Managed execution </a:t>
            </a:r>
          </a:p>
          <a:p>
            <a:endParaRPr lang="en-US" dirty="0"/>
          </a:p>
          <a:p>
            <a:r>
              <a:rPr lang="en-US" dirty="0"/>
              <a:t>Portability</a:t>
            </a:r>
          </a:p>
        </p:txBody>
      </p:sp>
      <p:sp>
        <p:nvSpPr>
          <p:cNvPr id="4" name="Footer Placeholder 3">
            <a:extLst>
              <a:ext uri="{FF2B5EF4-FFF2-40B4-BE49-F238E27FC236}">
                <a16:creationId xmlns:a16="http://schemas.microsoft.com/office/drawing/2014/main" id="{497CD2F6-E7BB-1746-B98F-7C700E4A51B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F904E28-7B96-5948-BA97-CA4CED5132FC}"/>
              </a:ext>
            </a:extLst>
          </p:cNvPr>
          <p:cNvSpPr>
            <a:spLocks noGrp="1"/>
          </p:cNvSpPr>
          <p:nvPr>
            <p:ph type="sldNum" sz="quarter" idx="12"/>
          </p:nvPr>
        </p:nvSpPr>
        <p:spPr/>
        <p:txBody>
          <a:bodyPr/>
          <a:lstStyle/>
          <a:p>
            <a:fld id="{200DD954-184B-4D49-AD4D-2D5B1F9D4CEC}" type="slidenum">
              <a:rPr lang="en-US" smtClean="0"/>
              <a:t>100</a:t>
            </a:fld>
            <a:endParaRPr lang="en-US"/>
          </a:p>
        </p:txBody>
      </p:sp>
    </p:spTree>
    <p:extLst>
      <p:ext uri="{BB962C8B-B14F-4D97-AF65-F5344CB8AC3E}">
        <p14:creationId xmlns:p14="http://schemas.microsoft.com/office/powerpoint/2010/main" val="32820418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8CFD-C42A-9A41-8A94-882F249B4056}"/>
              </a:ext>
            </a:extLst>
          </p:cNvPr>
          <p:cNvSpPr>
            <a:spLocks noGrp="1"/>
          </p:cNvSpPr>
          <p:nvPr>
            <p:ph type="title"/>
          </p:nvPr>
        </p:nvSpPr>
        <p:spPr/>
        <p:txBody>
          <a:bodyPr/>
          <a:lstStyle/>
          <a:p>
            <a:r>
              <a:rPr lang="en-US" dirty="0"/>
              <a:t>Increased Security</a:t>
            </a:r>
          </a:p>
        </p:txBody>
      </p:sp>
      <p:sp>
        <p:nvSpPr>
          <p:cNvPr id="3" name="Content Placeholder 2">
            <a:extLst>
              <a:ext uri="{FF2B5EF4-FFF2-40B4-BE49-F238E27FC236}">
                <a16:creationId xmlns:a16="http://schemas.microsoft.com/office/drawing/2014/main" id="{DC2C69FC-1ADA-0741-94AD-18E236A3211E}"/>
              </a:ext>
            </a:extLst>
          </p:cNvPr>
          <p:cNvSpPr>
            <a:spLocks noGrp="1"/>
          </p:cNvSpPr>
          <p:nvPr>
            <p:ph idx="1"/>
          </p:nvPr>
        </p:nvSpPr>
        <p:spPr/>
        <p:txBody>
          <a:bodyPr/>
          <a:lstStyle/>
          <a:p>
            <a:r>
              <a:rPr lang="en-US" dirty="0"/>
              <a:t>All the operations of the guest are generally performed against the virtual machine, which then translates and applies them to the host.</a:t>
            </a:r>
          </a:p>
          <a:p>
            <a:endParaRPr lang="en-US" dirty="0"/>
          </a:p>
          <a:p>
            <a:r>
              <a:rPr lang="en-US" dirty="0"/>
              <a:t>The guest is running in a controlled execution environment</a:t>
            </a:r>
          </a:p>
          <a:p>
            <a:pPr lvl="1"/>
            <a:r>
              <a:rPr lang="en-US" dirty="0"/>
              <a:t>VMM can filter the activity of the guest, thus preventing some harmful operations from being performed.</a:t>
            </a:r>
          </a:p>
          <a:p>
            <a:pPr lvl="1"/>
            <a:r>
              <a:rPr lang="en-US" dirty="0"/>
              <a:t>Host resources/sensitive information are hidden and protected from the guest.</a:t>
            </a:r>
          </a:p>
          <a:p>
            <a:pPr lvl="1"/>
            <a:endParaRPr lang="en-US" dirty="0"/>
          </a:p>
          <a:p>
            <a:r>
              <a:rPr lang="en-US" dirty="0"/>
              <a:t>Example: Java applets downloaded from the internet run in a Java Virtual Machine (JVM).</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5CC33333-86DE-5146-AA1E-53088718CB1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0989267-75FF-0D4B-AEB4-8CC6922FFF7E}"/>
              </a:ext>
            </a:extLst>
          </p:cNvPr>
          <p:cNvSpPr>
            <a:spLocks noGrp="1"/>
          </p:cNvSpPr>
          <p:nvPr>
            <p:ph type="sldNum" sz="quarter" idx="12"/>
          </p:nvPr>
        </p:nvSpPr>
        <p:spPr/>
        <p:txBody>
          <a:bodyPr/>
          <a:lstStyle/>
          <a:p>
            <a:fld id="{200DD954-184B-4D49-AD4D-2D5B1F9D4CEC}" type="slidenum">
              <a:rPr lang="en-US" smtClean="0"/>
              <a:t>101</a:t>
            </a:fld>
            <a:endParaRPr lang="en-US"/>
          </a:p>
        </p:txBody>
      </p:sp>
    </p:spTree>
    <p:extLst>
      <p:ext uri="{BB962C8B-B14F-4D97-AF65-F5344CB8AC3E}">
        <p14:creationId xmlns:p14="http://schemas.microsoft.com/office/powerpoint/2010/main" val="2036739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1A24-0720-0748-B8AE-83AD5C040FA4}"/>
              </a:ext>
            </a:extLst>
          </p:cNvPr>
          <p:cNvSpPr>
            <a:spLocks noGrp="1"/>
          </p:cNvSpPr>
          <p:nvPr>
            <p:ph type="title"/>
          </p:nvPr>
        </p:nvSpPr>
        <p:spPr/>
        <p:txBody>
          <a:bodyPr/>
          <a:lstStyle/>
          <a:p>
            <a:r>
              <a:rPr lang="en-US" dirty="0"/>
              <a:t>Managed Execution</a:t>
            </a:r>
          </a:p>
        </p:txBody>
      </p:sp>
      <p:pic>
        <p:nvPicPr>
          <p:cNvPr id="7" name="Content Placeholder 6">
            <a:extLst>
              <a:ext uri="{FF2B5EF4-FFF2-40B4-BE49-F238E27FC236}">
                <a16:creationId xmlns:a16="http://schemas.microsoft.com/office/drawing/2014/main" id="{1D88B7C4-4F5B-2447-8DDF-DA4753DEC7ED}"/>
              </a:ext>
            </a:extLst>
          </p:cNvPr>
          <p:cNvPicPr>
            <a:picLocks noGrp="1" noChangeAspect="1"/>
          </p:cNvPicPr>
          <p:nvPr>
            <p:ph idx="1"/>
          </p:nvPr>
        </p:nvPicPr>
        <p:blipFill>
          <a:blip r:embed="rId2"/>
          <a:stretch>
            <a:fillRect/>
          </a:stretch>
        </p:blipFill>
        <p:spPr>
          <a:xfrm>
            <a:off x="1053295" y="2048719"/>
            <a:ext cx="10683433" cy="3501975"/>
          </a:xfrm>
        </p:spPr>
      </p:pic>
      <p:sp>
        <p:nvSpPr>
          <p:cNvPr id="4" name="Footer Placeholder 3">
            <a:extLst>
              <a:ext uri="{FF2B5EF4-FFF2-40B4-BE49-F238E27FC236}">
                <a16:creationId xmlns:a16="http://schemas.microsoft.com/office/drawing/2014/main" id="{D78E6B35-CE76-934D-966B-B58BDBBB4E8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8E4FC4-6F86-8F40-A01C-20E7DCD0D541}"/>
              </a:ext>
            </a:extLst>
          </p:cNvPr>
          <p:cNvSpPr>
            <a:spLocks noGrp="1"/>
          </p:cNvSpPr>
          <p:nvPr>
            <p:ph type="sldNum" sz="quarter" idx="12"/>
          </p:nvPr>
        </p:nvSpPr>
        <p:spPr/>
        <p:txBody>
          <a:bodyPr/>
          <a:lstStyle/>
          <a:p>
            <a:fld id="{200DD954-184B-4D49-AD4D-2D5B1F9D4CEC}" type="slidenum">
              <a:rPr lang="en-US" smtClean="0"/>
              <a:t>102</a:t>
            </a:fld>
            <a:endParaRPr lang="en-US"/>
          </a:p>
        </p:txBody>
      </p:sp>
    </p:spTree>
    <p:extLst>
      <p:ext uri="{BB962C8B-B14F-4D97-AF65-F5344CB8AC3E}">
        <p14:creationId xmlns:p14="http://schemas.microsoft.com/office/powerpoint/2010/main" val="2919617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D19C-A513-9242-B715-F310D7B94C16}"/>
              </a:ext>
            </a:extLst>
          </p:cNvPr>
          <p:cNvSpPr>
            <a:spLocks noGrp="1"/>
          </p:cNvSpPr>
          <p:nvPr>
            <p:ph type="title"/>
          </p:nvPr>
        </p:nvSpPr>
        <p:spPr/>
        <p:txBody>
          <a:bodyPr/>
          <a:lstStyle/>
          <a:p>
            <a:r>
              <a:rPr lang="en-US" dirty="0"/>
              <a:t>Managed Execution (continued)</a:t>
            </a:r>
          </a:p>
        </p:txBody>
      </p:sp>
      <p:sp>
        <p:nvSpPr>
          <p:cNvPr id="3" name="Content Placeholder 2">
            <a:extLst>
              <a:ext uri="{FF2B5EF4-FFF2-40B4-BE49-F238E27FC236}">
                <a16:creationId xmlns:a16="http://schemas.microsoft.com/office/drawing/2014/main" id="{1F1B5324-11EB-2A4A-9E9A-7A3EA4891676}"/>
              </a:ext>
            </a:extLst>
          </p:cNvPr>
          <p:cNvSpPr>
            <a:spLocks noGrp="1"/>
          </p:cNvSpPr>
          <p:nvPr>
            <p:ph idx="1"/>
          </p:nvPr>
        </p:nvSpPr>
        <p:spPr/>
        <p:txBody>
          <a:bodyPr/>
          <a:lstStyle/>
          <a:p>
            <a:r>
              <a:rPr lang="en-US" sz="2400" dirty="0">
                <a:solidFill>
                  <a:srgbClr val="FF0000"/>
                </a:solidFill>
              </a:rPr>
              <a:t>Sharing:</a:t>
            </a:r>
            <a:r>
              <a:rPr lang="en-US" sz="2400" dirty="0"/>
              <a:t> creation of a separate computing environments within the same host.</a:t>
            </a:r>
          </a:p>
          <a:p>
            <a:pPr lvl="1"/>
            <a:r>
              <a:rPr lang="en-US" sz="2000" dirty="0"/>
              <a:t>fully exploit the capabilities of a powerful guest; server consolidation</a:t>
            </a:r>
          </a:p>
          <a:p>
            <a:r>
              <a:rPr lang="en-US" sz="2400" dirty="0">
                <a:solidFill>
                  <a:srgbClr val="FF0000"/>
                </a:solidFill>
              </a:rPr>
              <a:t>Aggregation:</a:t>
            </a:r>
            <a:r>
              <a:rPr lang="en-US" sz="2400" dirty="0"/>
              <a:t> a group of separate hosts can be tied together and represented to guests as a single virtual host</a:t>
            </a:r>
          </a:p>
          <a:p>
            <a:pPr lvl="1"/>
            <a:r>
              <a:rPr lang="en-US" sz="2000" dirty="0"/>
              <a:t>clusters; middleware for distributed computing</a:t>
            </a:r>
          </a:p>
          <a:p>
            <a:r>
              <a:rPr lang="en-US" sz="2400" dirty="0">
                <a:solidFill>
                  <a:srgbClr val="FF0000"/>
                </a:solidFill>
              </a:rPr>
              <a:t>Emulation:</a:t>
            </a:r>
            <a:r>
              <a:rPr lang="en-US" sz="2400" dirty="0"/>
              <a:t> a completely different environment with respect to the host can be emulated.</a:t>
            </a:r>
          </a:p>
          <a:p>
            <a:pPr lvl="1"/>
            <a:r>
              <a:rPr lang="en-US" sz="2000" dirty="0"/>
              <a:t>testing against a different environment; running legacy software that does. not meet the requirements of current systems.</a:t>
            </a:r>
          </a:p>
          <a:p>
            <a:r>
              <a:rPr lang="en-US" sz="2400" dirty="0">
                <a:solidFill>
                  <a:srgbClr val="FF0000"/>
                </a:solidFill>
              </a:rPr>
              <a:t>Isolation: </a:t>
            </a:r>
            <a:r>
              <a:rPr lang="en-US" sz="2400" dirty="0"/>
              <a:t>prevent harmful interaction between guests on the same machine.</a:t>
            </a:r>
          </a:p>
          <a:p>
            <a:endParaRPr lang="en-US" dirty="0"/>
          </a:p>
          <a:p>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916CDDD6-FADF-9343-8016-8CCA365DC06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6BAF8FD-87A7-1E4F-89ED-6F0F5DC64299}"/>
              </a:ext>
            </a:extLst>
          </p:cNvPr>
          <p:cNvSpPr>
            <a:spLocks noGrp="1"/>
          </p:cNvSpPr>
          <p:nvPr>
            <p:ph type="sldNum" sz="quarter" idx="12"/>
          </p:nvPr>
        </p:nvSpPr>
        <p:spPr/>
        <p:txBody>
          <a:bodyPr/>
          <a:lstStyle/>
          <a:p>
            <a:fld id="{200DD954-184B-4D49-AD4D-2D5B1F9D4CEC}" type="slidenum">
              <a:rPr lang="en-US" smtClean="0"/>
              <a:t>103</a:t>
            </a:fld>
            <a:endParaRPr lang="en-US"/>
          </a:p>
        </p:txBody>
      </p:sp>
    </p:spTree>
    <p:extLst>
      <p:ext uri="{BB962C8B-B14F-4D97-AF65-F5344CB8AC3E}">
        <p14:creationId xmlns:p14="http://schemas.microsoft.com/office/powerpoint/2010/main" val="3552176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62FA-917B-1E44-B9B3-60372041372D}"/>
              </a:ext>
            </a:extLst>
          </p:cNvPr>
          <p:cNvSpPr>
            <a:spLocks noGrp="1"/>
          </p:cNvSpPr>
          <p:nvPr>
            <p:ph type="title"/>
          </p:nvPr>
        </p:nvSpPr>
        <p:spPr/>
        <p:txBody>
          <a:bodyPr/>
          <a:lstStyle/>
          <a:p>
            <a:r>
              <a:rPr lang="en-US" dirty="0"/>
              <a:t>Performance Tuning</a:t>
            </a:r>
          </a:p>
        </p:txBody>
      </p:sp>
      <p:sp>
        <p:nvSpPr>
          <p:cNvPr id="3" name="Content Placeholder 2">
            <a:extLst>
              <a:ext uri="{FF2B5EF4-FFF2-40B4-BE49-F238E27FC236}">
                <a16:creationId xmlns:a16="http://schemas.microsoft.com/office/drawing/2014/main" id="{E65B263B-28C6-0F4B-A06A-5D080B36254F}"/>
              </a:ext>
            </a:extLst>
          </p:cNvPr>
          <p:cNvSpPr>
            <a:spLocks noGrp="1"/>
          </p:cNvSpPr>
          <p:nvPr>
            <p:ph idx="1"/>
          </p:nvPr>
        </p:nvSpPr>
        <p:spPr/>
        <p:txBody>
          <a:bodyPr/>
          <a:lstStyle/>
          <a:p>
            <a:r>
              <a:rPr lang="en-US" dirty="0"/>
              <a:t>Virtualization allows controlling the performance of the guest by finely tuning the properties of the resources exposed through the virtual environment.</a:t>
            </a:r>
          </a:p>
          <a:p>
            <a:pPr lvl="1"/>
            <a:r>
              <a:rPr lang="en-US" dirty="0"/>
              <a:t>expose to a guest operating system only a fraction of the memory</a:t>
            </a:r>
          </a:p>
          <a:p>
            <a:pPr lvl="1"/>
            <a:r>
              <a:rPr lang="en-US" dirty="0"/>
              <a:t>set the maximum frequency of the processor of the virtual machine</a:t>
            </a:r>
          </a:p>
          <a:p>
            <a:pPr lvl="1"/>
            <a:endParaRPr lang="en-US" dirty="0"/>
          </a:p>
          <a:p>
            <a:endParaRPr lang="en-US" dirty="0"/>
          </a:p>
          <a:p>
            <a:r>
              <a:rPr lang="en-US" dirty="0"/>
              <a:t>Implementing Quality of Service (</a:t>
            </a:r>
            <a:r>
              <a:rPr lang="en-US" b="1" dirty="0">
                <a:solidFill>
                  <a:srgbClr val="FF0000"/>
                </a:solidFill>
              </a:rPr>
              <a:t>QoS</a:t>
            </a:r>
            <a:r>
              <a:rPr lang="en-US" dirty="0"/>
              <a:t>) and Service Level Agreement (</a:t>
            </a:r>
            <a:r>
              <a:rPr lang="en-US" b="1" dirty="0">
                <a:solidFill>
                  <a:srgbClr val="FF0000"/>
                </a:solidFill>
              </a:rPr>
              <a:t>SLA</a:t>
            </a:r>
            <a:r>
              <a:rPr lang="en-US" dirty="0"/>
              <a:t>).</a:t>
            </a:r>
          </a:p>
          <a:p>
            <a:endParaRPr lang="en-US" dirty="0"/>
          </a:p>
        </p:txBody>
      </p:sp>
      <p:sp>
        <p:nvSpPr>
          <p:cNvPr id="4" name="Footer Placeholder 3">
            <a:extLst>
              <a:ext uri="{FF2B5EF4-FFF2-40B4-BE49-F238E27FC236}">
                <a16:creationId xmlns:a16="http://schemas.microsoft.com/office/drawing/2014/main" id="{C4F5A999-7714-0340-9153-CF20769A898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65DB4B4-07B3-554E-B12B-3F658216F11D}"/>
              </a:ext>
            </a:extLst>
          </p:cNvPr>
          <p:cNvSpPr>
            <a:spLocks noGrp="1"/>
          </p:cNvSpPr>
          <p:nvPr>
            <p:ph type="sldNum" sz="quarter" idx="12"/>
          </p:nvPr>
        </p:nvSpPr>
        <p:spPr/>
        <p:txBody>
          <a:bodyPr/>
          <a:lstStyle/>
          <a:p>
            <a:fld id="{200DD954-184B-4D49-AD4D-2D5B1F9D4CEC}" type="slidenum">
              <a:rPr lang="en-US" smtClean="0"/>
              <a:t>104</a:t>
            </a:fld>
            <a:endParaRPr lang="en-US"/>
          </a:p>
        </p:txBody>
      </p:sp>
    </p:spTree>
    <p:extLst>
      <p:ext uri="{BB962C8B-B14F-4D97-AF65-F5344CB8AC3E}">
        <p14:creationId xmlns:p14="http://schemas.microsoft.com/office/powerpoint/2010/main" val="17277194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FA30-D818-2B4C-974C-AE627593DCAF}"/>
              </a:ext>
            </a:extLst>
          </p:cNvPr>
          <p:cNvSpPr>
            <a:spLocks noGrp="1"/>
          </p:cNvSpPr>
          <p:nvPr>
            <p:ph type="title"/>
          </p:nvPr>
        </p:nvSpPr>
        <p:spPr/>
        <p:txBody>
          <a:bodyPr/>
          <a:lstStyle/>
          <a:p>
            <a:r>
              <a:rPr lang="en-US" dirty="0"/>
              <a:t>Live Migration</a:t>
            </a:r>
          </a:p>
        </p:txBody>
      </p:sp>
      <p:sp>
        <p:nvSpPr>
          <p:cNvPr id="3" name="Content Placeholder 2">
            <a:extLst>
              <a:ext uri="{FF2B5EF4-FFF2-40B4-BE49-F238E27FC236}">
                <a16:creationId xmlns:a16="http://schemas.microsoft.com/office/drawing/2014/main" id="{9DC857CC-267D-6540-9095-134B0E0BB829}"/>
              </a:ext>
            </a:extLst>
          </p:cNvPr>
          <p:cNvSpPr>
            <a:spLocks noGrp="1"/>
          </p:cNvSpPr>
          <p:nvPr>
            <p:ph idx="1"/>
          </p:nvPr>
        </p:nvSpPr>
        <p:spPr/>
        <p:txBody>
          <a:bodyPr/>
          <a:lstStyle/>
          <a:p>
            <a:r>
              <a:rPr lang="en-US" dirty="0"/>
              <a:t>Migration constitutes an important feature in virtualized data centers for optimizing their efficiency in serving application demands.</a:t>
            </a:r>
          </a:p>
          <a:p>
            <a:endParaRPr lang="en-US" dirty="0"/>
          </a:p>
          <a:p>
            <a:r>
              <a:rPr lang="en-US" dirty="0"/>
              <a:t>Virtualization allows capturing of the state of the guest program, persisting it, and resuming its execution.</a:t>
            </a:r>
          </a:p>
          <a:p>
            <a:pPr marL="0" indent="0">
              <a:buNone/>
            </a:pPr>
            <a:endParaRPr lang="en-US" dirty="0"/>
          </a:p>
          <a:p>
            <a:r>
              <a:rPr lang="en-US" dirty="0"/>
              <a:t>Hypervisor to stop the execution of a guest operating system, move its virtual image into another machine, and resume its execution in a completely transparent manner.</a:t>
            </a:r>
          </a:p>
          <a:p>
            <a:endParaRPr lang="en-US" dirty="0"/>
          </a:p>
        </p:txBody>
      </p:sp>
      <p:sp>
        <p:nvSpPr>
          <p:cNvPr id="4" name="Footer Placeholder 3">
            <a:extLst>
              <a:ext uri="{FF2B5EF4-FFF2-40B4-BE49-F238E27FC236}">
                <a16:creationId xmlns:a16="http://schemas.microsoft.com/office/drawing/2014/main" id="{EC9B35CF-2FDB-1946-A2A8-E63198D8765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EADBB74-4F3D-DD4D-A948-3C5CFB2DC2E3}"/>
              </a:ext>
            </a:extLst>
          </p:cNvPr>
          <p:cNvSpPr>
            <a:spLocks noGrp="1"/>
          </p:cNvSpPr>
          <p:nvPr>
            <p:ph type="sldNum" sz="quarter" idx="12"/>
          </p:nvPr>
        </p:nvSpPr>
        <p:spPr/>
        <p:txBody>
          <a:bodyPr/>
          <a:lstStyle/>
          <a:p>
            <a:fld id="{200DD954-184B-4D49-AD4D-2D5B1F9D4CEC}" type="slidenum">
              <a:rPr lang="en-US" smtClean="0"/>
              <a:t>105</a:t>
            </a:fld>
            <a:endParaRPr lang="en-US"/>
          </a:p>
        </p:txBody>
      </p:sp>
    </p:spTree>
    <p:extLst>
      <p:ext uri="{BB962C8B-B14F-4D97-AF65-F5344CB8AC3E}">
        <p14:creationId xmlns:p14="http://schemas.microsoft.com/office/powerpoint/2010/main" val="2724560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ED00-C589-814E-B292-DBEE89026061}"/>
              </a:ext>
            </a:extLst>
          </p:cNvPr>
          <p:cNvSpPr>
            <a:spLocks noGrp="1"/>
          </p:cNvSpPr>
          <p:nvPr>
            <p:ph type="title"/>
          </p:nvPr>
        </p:nvSpPr>
        <p:spPr/>
        <p:txBody>
          <a:bodyPr/>
          <a:lstStyle/>
          <a:p>
            <a:r>
              <a:rPr lang="en-US" dirty="0"/>
              <a:t>Portability</a:t>
            </a:r>
          </a:p>
        </p:txBody>
      </p:sp>
      <p:sp>
        <p:nvSpPr>
          <p:cNvPr id="3" name="Content Placeholder 2">
            <a:extLst>
              <a:ext uri="{FF2B5EF4-FFF2-40B4-BE49-F238E27FC236}">
                <a16:creationId xmlns:a16="http://schemas.microsoft.com/office/drawing/2014/main" id="{52AC1E5E-5D5B-CD42-B5DC-4B6AA927614E}"/>
              </a:ext>
            </a:extLst>
          </p:cNvPr>
          <p:cNvSpPr>
            <a:spLocks noGrp="1"/>
          </p:cNvSpPr>
          <p:nvPr>
            <p:ph idx="1"/>
          </p:nvPr>
        </p:nvSpPr>
        <p:spPr/>
        <p:txBody>
          <a:bodyPr/>
          <a:lstStyle/>
          <a:p>
            <a:pPr>
              <a:lnSpc>
                <a:spcPct val="100000"/>
              </a:lnSpc>
            </a:pPr>
            <a:r>
              <a:rPr lang="en-US" dirty="0"/>
              <a:t>A guest is packaged into a virtual image that, in most cases, can be safely moved and executed on top of different virtual machines.</a:t>
            </a:r>
          </a:p>
          <a:p>
            <a:pPr lvl="1">
              <a:lnSpc>
                <a:spcPct val="100000"/>
              </a:lnSpc>
            </a:pPr>
            <a:r>
              <a:rPr lang="en-US" dirty="0"/>
              <a:t>Virtual images are generally proprietary formats that require a specific virtual machine manager to be executed.</a:t>
            </a:r>
          </a:p>
          <a:p>
            <a:pPr lvl="1">
              <a:lnSpc>
                <a:spcPct val="100000"/>
              </a:lnSpc>
            </a:pPr>
            <a:r>
              <a:rPr lang="en-US" dirty="0"/>
              <a:t>having all the applications and services you need available to you anywhere you go</a:t>
            </a:r>
          </a:p>
          <a:p>
            <a:pPr lvl="1">
              <a:lnSpc>
                <a:spcPct val="100000"/>
              </a:lnSpc>
            </a:pPr>
            <a:endParaRPr lang="en-US" dirty="0"/>
          </a:p>
          <a:p>
            <a:pPr lvl="1"/>
            <a:endParaRPr lang="en-US" dirty="0"/>
          </a:p>
          <a:p>
            <a:r>
              <a:rPr lang="en-US" dirty="0"/>
              <a:t>Application development becomes cycle more flexible and application deployment very straightforward.</a:t>
            </a:r>
          </a:p>
          <a:p>
            <a:endParaRPr lang="en-US" dirty="0"/>
          </a:p>
          <a:p>
            <a:endParaRPr lang="en-US" dirty="0"/>
          </a:p>
        </p:txBody>
      </p:sp>
      <p:sp>
        <p:nvSpPr>
          <p:cNvPr id="4" name="Footer Placeholder 3">
            <a:extLst>
              <a:ext uri="{FF2B5EF4-FFF2-40B4-BE49-F238E27FC236}">
                <a16:creationId xmlns:a16="http://schemas.microsoft.com/office/drawing/2014/main" id="{AC1F0353-9230-5D4B-A1FB-49FEE561801C}"/>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7C836CA-81BB-9649-860A-B0C934A1B2F0}"/>
              </a:ext>
            </a:extLst>
          </p:cNvPr>
          <p:cNvSpPr>
            <a:spLocks noGrp="1"/>
          </p:cNvSpPr>
          <p:nvPr>
            <p:ph type="sldNum" sz="quarter" idx="12"/>
          </p:nvPr>
        </p:nvSpPr>
        <p:spPr/>
        <p:txBody>
          <a:bodyPr/>
          <a:lstStyle/>
          <a:p>
            <a:fld id="{200DD954-184B-4D49-AD4D-2D5B1F9D4CEC}" type="slidenum">
              <a:rPr lang="en-US" smtClean="0"/>
              <a:t>106</a:t>
            </a:fld>
            <a:endParaRPr lang="en-US"/>
          </a:p>
        </p:txBody>
      </p:sp>
    </p:spTree>
    <p:extLst>
      <p:ext uri="{BB962C8B-B14F-4D97-AF65-F5344CB8AC3E}">
        <p14:creationId xmlns:p14="http://schemas.microsoft.com/office/powerpoint/2010/main" val="387404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4416-220C-0244-94C2-9A67DD3A6194}"/>
              </a:ext>
            </a:extLst>
          </p:cNvPr>
          <p:cNvSpPr>
            <a:spLocks noGrp="1"/>
          </p:cNvSpPr>
          <p:nvPr>
            <p:ph type="title"/>
          </p:nvPr>
        </p:nvSpPr>
        <p:spPr/>
        <p:txBody>
          <a:bodyPr/>
          <a:lstStyle/>
          <a:p>
            <a:r>
              <a:rPr lang="en-US" dirty="0"/>
              <a:t>Taxonomy of Virtualization techniques</a:t>
            </a:r>
          </a:p>
        </p:txBody>
      </p:sp>
      <p:pic>
        <p:nvPicPr>
          <p:cNvPr id="7" name="Content Placeholder 6">
            <a:extLst>
              <a:ext uri="{FF2B5EF4-FFF2-40B4-BE49-F238E27FC236}">
                <a16:creationId xmlns:a16="http://schemas.microsoft.com/office/drawing/2014/main" id="{EBDF438D-A733-4446-9B10-765769029BF6}"/>
              </a:ext>
            </a:extLst>
          </p:cNvPr>
          <p:cNvPicPr>
            <a:picLocks noGrp="1" noChangeAspect="1"/>
          </p:cNvPicPr>
          <p:nvPr>
            <p:ph idx="1"/>
          </p:nvPr>
        </p:nvPicPr>
        <p:blipFill>
          <a:blip r:embed="rId2"/>
          <a:stretch>
            <a:fillRect/>
          </a:stretch>
        </p:blipFill>
        <p:spPr>
          <a:xfrm>
            <a:off x="838200" y="1847850"/>
            <a:ext cx="10069010" cy="4351338"/>
          </a:xfrm>
        </p:spPr>
      </p:pic>
      <p:sp>
        <p:nvSpPr>
          <p:cNvPr id="4" name="Footer Placeholder 3">
            <a:extLst>
              <a:ext uri="{FF2B5EF4-FFF2-40B4-BE49-F238E27FC236}">
                <a16:creationId xmlns:a16="http://schemas.microsoft.com/office/drawing/2014/main" id="{908D5AA0-B0B2-DC4A-8EF5-0CCD99119FC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C41632-A47F-2B49-AFD7-FA7AB87478BC}"/>
              </a:ext>
            </a:extLst>
          </p:cNvPr>
          <p:cNvSpPr>
            <a:spLocks noGrp="1"/>
          </p:cNvSpPr>
          <p:nvPr>
            <p:ph type="sldNum" sz="quarter" idx="12"/>
          </p:nvPr>
        </p:nvSpPr>
        <p:spPr/>
        <p:txBody>
          <a:bodyPr/>
          <a:lstStyle/>
          <a:p>
            <a:fld id="{200DD954-184B-4D49-AD4D-2D5B1F9D4CEC}" type="slidenum">
              <a:rPr lang="en-US" smtClean="0"/>
              <a:t>107</a:t>
            </a:fld>
            <a:endParaRPr lang="en-US"/>
          </a:p>
        </p:txBody>
      </p:sp>
    </p:spTree>
    <p:extLst>
      <p:ext uri="{BB962C8B-B14F-4D97-AF65-F5344CB8AC3E}">
        <p14:creationId xmlns:p14="http://schemas.microsoft.com/office/powerpoint/2010/main" val="2655109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D958-7247-AD43-B48B-3017E0EEC18F}"/>
              </a:ext>
            </a:extLst>
          </p:cNvPr>
          <p:cNvSpPr>
            <a:spLocks noGrp="1"/>
          </p:cNvSpPr>
          <p:nvPr>
            <p:ph type="title"/>
          </p:nvPr>
        </p:nvSpPr>
        <p:spPr/>
        <p:txBody>
          <a:bodyPr/>
          <a:lstStyle/>
          <a:p>
            <a:r>
              <a:rPr lang="en-US" dirty="0"/>
              <a:t>Execution Virtualization</a:t>
            </a:r>
          </a:p>
        </p:txBody>
      </p:sp>
      <p:sp>
        <p:nvSpPr>
          <p:cNvPr id="3" name="Content Placeholder 2">
            <a:extLst>
              <a:ext uri="{FF2B5EF4-FFF2-40B4-BE49-F238E27FC236}">
                <a16:creationId xmlns:a16="http://schemas.microsoft.com/office/drawing/2014/main" id="{7C7D1F62-4249-7845-A62B-F33A67B8F1CE}"/>
              </a:ext>
            </a:extLst>
          </p:cNvPr>
          <p:cNvSpPr>
            <a:spLocks noGrp="1"/>
          </p:cNvSpPr>
          <p:nvPr>
            <p:ph idx="1"/>
          </p:nvPr>
        </p:nvSpPr>
        <p:spPr/>
        <p:txBody>
          <a:bodyPr/>
          <a:lstStyle/>
          <a:p>
            <a:r>
              <a:rPr lang="en-US" dirty="0"/>
              <a:t>Execution virtualization includes all techniques that aim to emulate an execution environment that is separate from the one hosting the virtualization layer.</a:t>
            </a:r>
          </a:p>
          <a:p>
            <a:endParaRPr lang="en-US" dirty="0"/>
          </a:p>
          <a:p>
            <a:r>
              <a:rPr lang="en-US" dirty="0"/>
              <a:t>Process level:</a:t>
            </a:r>
          </a:p>
          <a:p>
            <a:pPr lvl="1"/>
            <a:r>
              <a:rPr lang="en-US" dirty="0"/>
              <a:t>techniques are implemented on top of an existing operating system, which has full control of the hardware.</a:t>
            </a:r>
          </a:p>
          <a:p>
            <a:endParaRPr lang="en-US" dirty="0"/>
          </a:p>
          <a:p>
            <a:r>
              <a:rPr lang="en-US" dirty="0"/>
              <a:t>System level:</a:t>
            </a:r>
          </a:p>
          <a:p>
            <a:pPr lvl="1"/>
            <a:r>
              <a:rPr lang="en-US" dirty="0"/>
              <a:t>techniques are implemented directly on hardware and do not require—or require a minimum of support from—an existing operating system.</a:t>
            </a:r>
          </a:p>
          <a:p>
            <a:pPr lvl="1"/>
            <a:endParaRPr lang="en-US" dirty="0"/>
          </a:p>
        </p:txBody>
      </p:sp>
      <p:sp>
        <p:nvSpPr>
          <p:cNvPr id="4" name="Footer Placeholder 3">
            <a:extLst>
              <a:ext uri="{FF2B5EF4-FFF2-40B4-BE49-F238E27FC236}">
                <a16:creationId xmlns:a16="http://schemas.microsoft.com/office/drawing/2014/main" id="{8ED7EC59-1D80-8D42-8DB1-383B07EAAA9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9389887-4C3D-2E4F-95B3-3A9212CD2B00}"/>
              </a:ext>
            </a:extLst>
          </p:cNvPr>
          <p:cNvSpPr>
            <a:spLocks noGrp="1"/>
          </p:cNvSpPr>
          <p:nvPr>
            <p:ph type="sldNum" sz="quarter" idx="12"/>
          </p:nvPr>
        </p:nvSpPr>
        <p:spPr/>
        <p:txBody>
          <a:bodyPr/>
          <a:lstStyle/>
          <a:p>
            <a:fld id="{200DD954-184B-4D49-AD4D-2D5B1F9D4CEC}" type="slidenum">
              <a:rPr lang="en-US" smtClean="0"/>
              <a:t>108</a:t>
            </a:fld>
            <a:endParaRPr lang="en-US"/>
          </a:p>
        </p:txBody>
      </p:sp>
    </p:spTree>
    <p:extLst>
      <p:ext uri="{BB962C8B-B14F-4D97-AF65-F5344CB8AC3E}">
        <p14:creationId xmlns:p14="http://schemas.microsoft.com/office/powerpoint/2010/main" val="881622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C739-1E6C-CF41-98E7-C4E272313F06}"/>
              </a:ext>
            </a:extLst>
          </p:cNvPr>
          <p:cNvSpPr>
            <a:spLocks noGrp="1"/>
          </p:cNvSpPr>
          <p:nvPr>
            <p:ph type="title"/>
          </p:nvPr>
        </p:nvSpPr>
        <p:spPr/>
        <p:txBody>
          <a:bodyPr/>
          <a:lstStyle/>
          <a:p>
            <a:r>
              <a:rPr lang="en-US" dirty="0"/>
              <a:t>Machine Reference Model</a:t>
            </a:r>
          </a:p>
        </p:txBody>
      </p:sp>
      <p:sp>
        <p:nvSpPr>
          <p:cNvPr id="3" name="Content Placeholder 2">
            <a:extLst>
              <a:ext uri="{FF2B5EF4-FFF2-40B4-BE49-F238E27FC236}">
                <a16:creationId xmlns:a16="http://schemas.microsoft.com/office/drawing/2014/main" id="{13217250-80FD-B848-874F-DA30DB2EFBD8}"/>
              </a:ext>
            </a:extLst>
          </p:cNvPr>
          <p:cNvSpPr>
            <a:spLocks noGrp="1"/>
          </p:cNvSpPr>
          <p:nvPr>
            <p:ph idx="1"/>
          </p:nvPr>
        </p:nvSpPr>
        <p:spPr>
          <a:xfrm>
            <a:off x="838200" y="1501533"/>
            <a:ext cx="7055734" cy="4351338"/>
          </a:xfrm>
        </p:spPr>
        <p:txBody>
          <a:bodyPr/>
          <a:lstStyle/>
          <a:p>
            <a:r>
              <a:rPr lang="en-US" sz="2400" dirty="0"/>
              <a:t>A computer system is implemented using layers of abstractions which hides implementation details.</a:t>
            </a:r>
          </a:p>
          <a:p>
            <a:endParaRPr lang="en-US" sz="2400" dirty="0"/>
          </a:p>
          <a:p>
            <a:r>
              <a:rPr lang="en-US" sz="2400" dirty="0"/>
              <a:t>Virtualization techniques replace one of the layers and intercept the calls that are directed toward it.</a:t>
            </a:r>
          </a:p>
          <a:p>
            <a:endParaRPr lang="en-US" sz="2400" dirty="0"/>
          </a:p>
          <a:p>
            <a:r>
              <a:rPr lang="en-US" sz="2400" dirty="0"/>
              <a:t>Instruction Set Architecture (ISA) is the interface between hardware and software</a:t>
            </a:r>
          </a:p>
          <a:p>
            <a:r>
              <a:rPr lang="en-US" sz="2400" dirty="0"/>
              <a:t>Operating system (OS) is an interface between applications and hardware, and it uses ISA to execute its operations.</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AFA7C12-5750-0A41-ABC7-CAC265C84C9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C4E92BB-9E32-F640-A23E-68A4B61C5B4E}"/>
              </a:ext>
            </a:extLst>
          </p:cNvPr>
          <p:cNvSpPr>
            <a:spLocks noGrp="1"/>
          </p:cNvSpPr>
          <p:nvPr>
            <p:ph type="sldNum" sz="quarter" idx="12"/>
          </p:nvPr>
        </p:nvSpPr>
        <p:spPr/>
        <p:txBody>
          <a:bodyPr/>
          <a:lstStyle/>
          <a:p>
            <a:fld id="{200DD954-184B-4D49-AD4D-2D5B1F9D4CEC}" type="slidenum">
              <a:rPr lang="en-US" smtClean="0"/>
              <a:t>109</a:t>
            </a:fld>
            <a:endParaRPr lang="en-US"/>
          </a:p>
        </p:txBody>
      </p:sp>
      <p:pic>
        <p:nvPicPr>
          <p:cNvPr id="7" name="Picture 6">
            <a:extLst>
              <a:ext uri="{FF2B5EF4-FFF2-40B4-BE49-F238E27FC236}">
                <a16:creationId xmlns:a16="http://schemas.microsoft.com/office/drawing/2014/main" id="{477BF17D-8E77-D54A-9BF9-D8141BDABDC4}"/>
              </a:ext>
            </a:extLst>
          </p:cNvPr>
          <p:cNvPicPr>
            <a:picLocks noChangeAspect="1"/>
          </p:cNvPicPr>
          <p:nvPr/>
        </p:nvPicPr>
        <p:blipFill>
          <a:blip r:embed="rId2"/>
          <a:stretch>
            <a:fillRect/>
          </a:stretch>
        </p:blipFill>
        <p:spPr>
          <a:xfrm>
            <a:off x="8153400" y="1365812"/>
            <a:ext cx="3704381" cy="4016416"/>
          </a:xfrm>
          <a:prstGeom prst="rect">
            <a:avLst/>
          </a:prstGeom>
        </p:spPr>
      </p:pic>
    </p:spTree>
    <p:extLst>
      <p:ext uri="{BB962C8B-B14F-4D97-AF65-F5344CB8AC3E}">
        <p14:creationId xmlns:p14="http://schemas.microsoft.com/office/powerpoint/2010/main" val="416618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6D55-2CE4-BC4B-8BDF-499B2C4E957D}"/>
              </a:ext>
            </a:extLst>
          </p:cNvPr>
          <p:cNvSpPr>
            <a:spLocks noGrp="1"/>
          </p:cNvSpPr>
          <p:nvPr>
            <p:ph type="title"/>
          </p:nvPr>
        </p:nvSpPr>
        <p:spPr>
          <a:xfrm>
            <a:off x="595009" y="85989"/>
            <a:ext cx="10515600" cy="1325563"/>
          </a:xfrm>
        </p:spPr>
        <p:txBody>
          <a:bodyPr/>
          <a:lstStyle/>
          <a:p>
            <a:r>
              <a:rPr lang="en-US" dirty="0"/>
              <a:t>Internetworking</a:t>
            </a:r>
          </a:p>
        </p:txBody>
      </p:sp>
      <p:sp>
        <p:nvSpPr>
          <p:cNvPr id="3" name="Content Placeholder 2">
            <a:extLst>
              <a:ext uri="{FF2B5EF4-FFF2-40B4-BE49-F238E27FC236}">
                <a16:creationId xmlns:a16="http://schemas.microsoft.com/office/drawing/2014/main" id="{F5D21E12-1B47-9F41-91A1-D9E4E746501F}"/>
              </a:ext>
            </a:extLst>
          </p:cNvPr>
          <p:cNvSpPr>
            <a:spLocks noGrp="1"/>
          </p:cNvSpPr>
          <p:nvPr>
            <p:ph idx="1"/>
          </p:nvPr>
        </p:nvSpPr>
        <p:spPr>
          <a:xfrm>
            <a:off x="838200" y="1411552"/>
            <a:ext cx="7371945" cy="4667250"/>
          </a:xfrm>
        </p:spPr>
        <p:txBody>
          <a:bodyPr/>
          <a:lstStyle/>
          <a:p>
            <a:pPr>
              <a:lnSpc>
                <a:spcPct val="100000"/>
              </a:lnSpc>
            </a:pPr>
            <a:r>
              <a:rPr lang="en-US" sz="2000" dirty="0"/>
              <a:t>Two fundamental  components used to construct the internetworking architecture:</a:t>
            </a:r>
          </a:p>
          <a:p>
            <a:pPr lvl="1">
              <a:lnSpc>
                <a:spcPct val="100000"/>
              </a:lnSpc>
            </a:pPr>
            <a:r>
              <a:rPr lang="en-US" sz="2000" b="1" dirty="0"/>
              <a:t>Connectionless packet switching (datagram networks)</a:t>
            </a:r>
          </a:p>
          <a:p>
            <a:pPr lvl="2">
              <a:lnSpc>
                <a:spcPct val="100000"/>
              </a:lnSpc>
            </a:pPr>
            <a:r>
              <a:rPr lang="en-US" sz="1600" dirty="0"/>
              <a:t>data flows are divided into packets of limited size</a:t>
            </a:r>
          </a:p>
          <a:p>
            <a:pPr lvl="2">
              <a:lnSpc>
                <a:spcPct val="100000"/>
              </a:lnSpc>
            </a:pPr>
            <a:r>
              <a:rPr lang="en-US" sz="1600" dirty="0"/>
              <a:t>packets are received and processed through network switches and routers</a:t>
            </a:r>
          </a:p>
          <a:p>
            <a:pPr lvl="2">
              <a:lnSpc>
                <a:spcPct val="100000"/>
              </a:lnSpc>
            </a:pPr>
            <a:r>
              <a:rPr lang="en-US" sz="1600" dirty="0"/>
              <a:t>packets are queued and forwarded from one intermediary node to the next.</a:t>
            </a:r>
          </a:p>
          <a:p>
            <a:pPr lvl="2">
              <a:lnSpc>
                <a:spcPct val="100000"/>
              </a:lnSpc>
            </a:pPr>
            <a:r>
              <a:rPr lang="en-US" sz="1600" dirty="0"/>
              <a:t>Each packet carries necessary information (e.g., internet protocol, addresses)</a:t>
            </a:r>
          </a:p>
          <a:p>
            <a:pPr lvl="2">
              <a:lnSpc>
                <a:spcPct val="100000"/>
              </a:lnSpc>
            </a:pPr>
            <a:endParaRPr lang="en-US" sz="1600" dirty="0"/>
          </a:p>
          <a:p>
            <a:pPr lvl="1">
              <a:lnSpc>
                <a:spcPct val="100000"/>
              </a:lnSpc>
            </a:pPr>
            <a:r>
              <a:rPr lang="en-US" sz="2000" b="1" dirty="0"/>
              <a:t>Router-based interconnectivity.</a:t>
            </a:r>
          </a:p>
          <a:p>
            <a:pPr lvl="2">
              <a:lnSpc>
                <a:spcPct val="100000"/>
              </a:lnSpc>
            </a:pPr>
            <a:r>
              <a:rPr lang="en-US" sz="1600" dirty="0"/>
              <a:t>a router is a device that is connected to multiple networks through which it forwards packets</a:t>
            </a:r>
          </a:p>
          <a:p>
            <a:pPr lvl="2">
              <a:lnSpc>
                <a:spcPct val="100000"/>
              </a:lnSpc>
            </a:pPr>
            <a:r>
              <a:rPr lang="en-US" sz="1600" dirty="0"/>
              <a:t>routers process and forward packets individually</a:t>
            </a:r>
          </a:p>
          <a:p>
            <a:pPr lvl="2">
              <a:lnSpc>
                <a:spcPct val="100000"/>
              </a:lnSpc>
            </a:pPr>
            <a:r>
              <a:rPr lang="en-US" sz="1600" dirty="0"/>
              <a:t>routers maintains the network topology information to locate the next node on the communication path between the source and destination nodes.</a:t>
            </a:r>
          </a:p>
          <a:p>
            <a:endParaRPr lang="en-US" dirty="0"/>
          </a:p>
        </p:txBody>
      </p:sp>
      <p:pic>
        <p:nvPicPr>
          <p:cNvPr id="4" name="Picture 2">
            <a:extLst>
              <a:ext uri="{FF2B5EF4-FFF2-40B4-BE49-F238E27FC236}">
                <a16:creationId xmlns:a16="http://schemas.microsoft.com/office/drawing/2014/main" id="{8E0C93C6-BD5A-2743-BB8D-5C5CEF396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36" y="1586572"/>
            <a:ext cx="3570052" cy="449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C452BC04-5375-DB46-9D20-A01D364D9E6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D535E7F9-4704-D947-B54E-F0C4B5300482}"/>
              </a:ext>
            </a:extLst>
          </p:cNvPr>
          <p:cNvSpPr>
            <a:spLocks noGrp="1"/>
          </p:cNvSpPr>
          <p:nvPr>
            <p:ph type="sldNum" sz="quarter" idx="12"/>
          </p:nvPr>
        </p:nvSpPr>
        <p:spPr/>
        <p:txBody>
          <a:bodyPr/>
          <a:lstStyle/>
          <a:p>
            <a:fld id="{200DD954-184B-4D49-AD4D-2D5B1F9D4CEC}" type="slidenum">
              <a:rPr lang="en-US" smtClean="0"/>
              <a:t>11</a:t>
            </a:fld>
            <a:endParaRPr lang="en-US"/>
          </a:p>
        </p:txBody>
      </p:sp>
    </p:spTree>
    <p:extLst>
      <p:ext uri="{BB962C8B-B14F-4D97-AF65-F5344CB8AC3E}">
        <p14:creationId xmlns:p14="http://schemas.microsoft.com/office/powerpoint/2010/main" val="26063190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9504-E15B-0249-A836-087C5E13BA01}"/>
              </a:ext>
            </a:extLst>
          </p:cNvPr>
          <p:cNvSpPr>
            <a:spLocks noGrp="1"/>
          </p:cNvSpPr>
          <p:nvPr>
            <p:ph type="title"/>
          </p:nvPr>
        </p:nvSpPr>
        <p:spPr/>
        <p:txBody>
          <a:bodyPr/>
          <a:lstStyle/>
          <a:p>
            <a:r>
              <a:rPr lang="en-US" dirty="0"/>
              <a:t>ISA </a:t>
            </a:r>
          </a:p>
        </p:txBody>
      </p:sp>
      <p:sp>
        <p:nvSpPr>
          <p:cNvPr id="3" name="Content Placeholder 2">
            <a:extLst>
              <a:ext uri="{FF2B5EF4-FFF2-40B4-BE49-F238E27FC236}">
                <a16:creationId xmlns:a16="http://schemas.microsoft.com/office/drawing/2014/main" id="{D336DCEC-022A-D44E-BA19-4BC343F03782}"/>
              </a:ext>
            </a:extLst>
          </p:cNvPr>
          <p:cNvSpPr>
            <a:spLocks noGrp="1"/>
          </p:cNvSpPr>
          <p:nvPr>
            <p:ph idx="1"/>
          </p:nvPr>
        </p:nvSpPr>
        <p:spPr/>
        <p:txBody>
          <a:bodyPr/>
          <a:lstStyle/>
          <a:p>
            <a:r>
              <a:rPr lang="en-US" dirty="0"/>
              <a:t>The high-level abstraction is converted into machine-level instructions to perform the actual operations supported by the processor.</a:t>
            </a:r>
          </a:p>
          <a:p>
            <a:endParaRPr lang="en-US" dirty="0"/>
          </a:p>
          <a:p>
            <a:r>
              <a:rPr lang="en-US" dirty="0"/>
              <a:t>The machine-level resources, such as processor registers and main memory capacities, are used to perform the operation at the hardware level of the central processing unit (CPU).</a:t>
            </a:r>
          </a:p>
          <a:p>
            <a:endParaRPr lang="en-US" dirty="0"/>
          </a:p>
          <a:p>
            <a:r>
              <a:rPr lang="en-US" dirty="0"/>
              <a:t>Since the operating system and the users share the hardware and software resources of the computer system, we need to make sure that an error in a user program could cause problems only for that one program running.</a:t>
            </a:r>
          </a:p>
          <a:p>
            <a:endParaRPr lang="en-US" dirty="0"/>
          </a:p>
          <a:p>
            <a:pPr marL="0" indent="0">
              <a:buNone/>
            </a:pPr>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337368AA-6556-A045-8394-A718CA7B5AD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FEDCB1B-B2FB-0640-B9EA-2C2425A6FD2E}"/>
              </a:ext>
            </a:extLst>
          </p:cNvPr>
          <p:cNvSpPr>
            <a:spLocks noGrp="1"/>
          </p:cNvSpPr>
          <p:nvPr>
            <p:ph type="sldNum" sz="quarter" idx="12"/>
          </p:nvPr>
        </p:nvSpPr>
        <p:spPr/>
        <p:txBody>
          <a:bodyPr/>
          <a:lstStyle/>
          <a:p>
            <a:fld id="{200DD954-184B-4D49-AD4D-2D5B1F9D4CEC}" type="slidenum">
              <a:rPr lang="en-US" smtClean="0"/>
              <a:t>110</a:t>
            </a:fld>
            <a:endParaRPr lang="en-US" dirty="0"/>
          </a:p>
        </p:txBody>
      </p:sp>
    </p:spTree>
    <p:extLst>
      <p:ext uri="{BB962C8B-B14F-4D97-AF65-F5344CB8AC3E}">
        <p14:creationId xmlns:p14="http://schemas.microsoft.com/office/powerpoint/2010/main" val="2932805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765D-DBE4-3642-87E9-AA774BE6585F}"/>
              </a:ext>
            </a:extLst>
          </p:cNvPr>
          <p:cNvSpPr>
            <a:spLocks noGrp="1"/>
          </p:cNvSpPr>
          <p:nvPr>
            <p:ph type="title"/>
          </p:nvPr>
        </p:nvSpPr>
        <p:spPr/>
        <p:txBody>
          <a:bodyPr/>
          <a:lstStyle/>
          <a:p>
            <a:r>
              <a:rPr lang="en-US" dirty="0"/>
              <a:t>ISA classification</a:t>
            </a:r>
          </a:p>
        </p:txBody>
      </p:sp>
      <p:sp>
        <p:nvSpPr>
          <p:cNvPr id="3" name="Content Placeholder 2">
            <a:extLst>
              <a:ext uri="{FF2B5EF4-FFF2-40B4-BE49-F238E27FC236}">
                <a16:creationId xmlns:a16="http://schemas.microsoft.com/office/drawing/2014/main" id="{02678BFA-0259-E34F-824C-364FE7C06CDC}"/>
              </a:ext>
            </a:extLst>
          </p:cNvPr>
          <p:cNvSpPr>
            <a:spLocks noGrp="1"/>
          </p:cNvSpPr>
          <p:nvPr>
            <p:ph idx="1"/>
          </p:nvPr>
        </p:nvSpPr>
        <p:spPr/>
        <p:txBody>
          <a:bodyPr/>
          <a:lstStyle/>
          <a:p>
            <a:r>
              <a:rPr lang="en-US" dirty="0"/>
              <a:t>The instruction set exposed by the hardware has been divided into different security classes that define </a:t>
            </a:r>
            <a:r>
              <a:rPr lang="en-US" b="1" dirty="0"/>
              <a:t>who</a:t>
            </a:r>
            <a:r>
              <a:rPr lang="en-US" dirty="0"/>
              <a:t> can operate with them.</a:t>
            </a:r>
          </a:p>
          <a:p>
            <a:pPr lvl="1"/>
            <a:r>
              <a:rPr lang="en-US" dirty="0">
                <a:solidFill>
                  <a:srgbClr val="FF0000"/>
                </a:solidFill>
              </a:rPr>
              <a:t>Nonprivileged instructions </a:t>
            </a:r>
            <a:r>
              <a:rPr lang="en-US" dirty="0"/>
              <a:t>are those instructions that can be used without interfering with other tasks because they do not access shared resources</a:t>
            </a:r>
          </a:p>
          <a:p>
            <a:pPr lvl="2"/>
            <a:r>
              <a:rPr lang="en-US" dirty="0"/>
              <a:t>e.g., floating point arithmetic</a:t>
            </a:r>
          </a:p>
          <a:p>
            <a:pPr lvl="1"/>
            <a:endParaRPr lang="en-US" dirty="0"/>
          </a:p>
          <a:p>
            <a:pPr lvl="1"/>
            <a:r>
              <a:rPr lang="en-US" dirty="0">
                <a:solidFill>
                  <a:srgbClr val="FF0000"/>
                </a:solidFill>
              </a:rPr>
              <a:t>Privileged instructions </a:t>
            </a:r>
            <a:r>
              <a:rPr lang="en-US" dirty="0"/>
              <a:t>are those that are executed under specific restrictions and are mostly used for </a:t>
            </a:r>
            <a:r>
              <a:rPr lang="en-US" u="sng" dirty="0"/>
              <a:t>sensitive operations</a:t>
            </a:r>
            <a:r>
              <a:rPr lang="en-US" dirty="0"/>
              <a:t>, which expose (behavior-sensitive) or modify (control-sensitive) the privileged state.</a:t>
            </a:r>
          </a:p>
          <a:p>
            <a:pPr lvl="2"/>
            <a:r>
              <a:rPr lang="en-US" dirty="0"/>
              <a:t>behavior-sensitive instructions are those that operate on the I/O.</a:t>
            </a:r>
          </a:p>
          <a:p>
            <a:pPr lvl="2"/>
            <a:r>
              <a:rPr lang="en-US" dirty="0"/>
              <a:t>control-sensitive instructions alter the state of the CPU registers.</a:t>
            </a:r>
          </a:p>
          <a:p>
            <a:pPr lvl="2"/>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59CE8B41-B2ED-EA48-9342-0A0808D0FA7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FEC406D-AB4B-534B-B63B-936088DB283F}"/>
              </a:ext>
            </a:extLst>
          </p:cNvPr>
          <p:cNvSpPr>
            <a:spLocks noGrp="1"/>
          </p:cNvSpPr>
          <p:nvPr>
            <p:ph type="sldNum" sz="quarter" idx="12"/>
          </p:nvPr>
        </p:nvSpPr>
        <p:spPr/>
        <p:txBody>
          <a:bodyPr/>
          <a:lstStyle/>
          <a:p>
            <a:fld id="{200DD954-184B-4D49-AD4D-2D5B1F9D4CEC}" type="slidenum">
              <a:rPr lang="en-US" smtClean="0"/>
              <a:t>111</a:t>
            </a:fld>
            <a:endParaRPr lang="en-US"/>
          </a:p>
        </p:txBody>
      </p:sp>
    </p:spTree>
    <p:extLst>
      <p:ext uri="{BB962C8B-B14F-4D97-AF65-F5344CB8AC3E}">
        <p14:creationId xmlns:p14="http://schemas.microsoft.com/office/powerpoint/2010/main" val="1416654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2E5B-E0DE-CE4E-854E-E655B01B5E87}"/>
              </a:ext>
            </a:extLst>
          </p:cNvPr>
          <p:cNvSpPr>
            <a:spLocks noGrp="1"/>
          </p:cNvSpPr>
          <p:nvPr>
            <p:ph type="title"/>
          </p:nvPr>
        </p:nvSpPr>
        <p:spPr/>
        <p:txBody>
          <a:bodyPr/>
          <a:lstStyle/>
          <a:p>
            <a:r>
              <a:rPr lang="en-US" dirty="0"/>
              <a:t>Hierarchy of privileges</a:t>
            </a:r>
          </a:p>
        </p:txBody>
      </p:sp>
      <p:sp>
        <p:nvSpPr>
          <p:cNvPr id="3" name="Content Placeholder 2">
            <a:extLst>
              <a:ext uri="{FF2B5EF4-FFF2-40B4-BE49-F238E27FC236}">
                <a16:creationId xmlns:a16="http://schemas.microsoft.com/office/drawing/2014/main" id="{BA902E59-F469-EC44-9D1E-FE7B728D1C5E}"/>
              </a:ext>
            </a:extLst>
          </p:cNvPr>
          <p:cNvSpPr>
            <a:spLocks noGrp="1"/>
          </p:cNvSpPr>
          <p:nvPr>
            <p:ph idx="1"/>
          </p:nvPr>
        </p:nvSpPr>
        <p:spPr>
          <a:xfrm>
            <a:off x="838200" y="1825625"/>
            <a:ext cx="7402975" cy="4351338"/>
          </a:xfrm>
        </p:spPr>
        <p:txBody>
          <a:bodyPr/>
          <a:lstStyle/>
          <a:p>
            <a:r>
              <a:rPr lang="en-US" dirty="0"/>
              <a:t>Recent systems support only two levels:</a:t>
            </a:r>
          </a:p>
          <a:p>
            <a:pPr lvl="1"/>
            <a:r>
              <a:rPr lang="en-US" dirty="0"/>
              <a:t>Ring 0 for </a:t>
            </a:r>
            <a:r>
              <a:rPr lang="en-US" dirty="0">
                <a:solidFill>
                  <a:srgbClr val="FF0000"/>
                </a:solidFill>
              </a:rPr>
              <a:t>supervisor mode</a:t>
            </a:r>
          </a:p>
          <a:p>
            <a:pPr lvl="2"/>
            <a:r>
              <a:rPr lang="en-US" dirty="0"/>
              <a:t>all the instructions (privileged and nonprivileged) can be executed without any restriction</a:t>
            </a:r>
          </a:p>
          <a:p>
            <a:pPr lvl="2"/>
            <a:r>
              <a:rPr lang="en-US" dirty="0"/>
              <a:t>is generally used by the operating system (or the hypervisor) to perform sensitive operations on hardware level resources.</a:t>
            </a:r>
          </a:p>
          <a:p>
            <a:pPr lvl="2"/>
            <a:endParaRPr lang="en-US" dirty="0">
              <a:solidFill>
                <a:srgbClr val="FF0000"/>
              </a:solidFill>
            </a:endParaRPr>
          </a:p>
          <a:p>
            <a:pPr lvl="1"/>
            <a:r>
              <a:rPr lang="en-US" dirty="0"/>
              <a:t>Ring 3 for </a:t>
            </a:r>
            <a:r>
              <a:rPr lang="en-US" dirty="0">
                <a:solidFill>
                  <a:srgbClr val="FF0000"/>
                </a:solidFill>
              </a:rPr>
              <a:t>user mode.</a:t>
            </a:r>
          </a:p>
          <a:p>
            <a:pPr lvl="2"/>
            <a:r>
              <a:rPr lang="en-US" dirty="0"/>
              <a:t>there are restrictions to control the machine-level resources. </a:t>
            </a:r>
          </a:p>
          <a:p>
            <a:pPr lvl="2"/>
            <a:r>
              <a:rPr lang="en-US" dirty="0"/>
              <a:t>If code running in user mode invokes the privileged instructions, hardware interrupts occur and trap the potentially harmful execution of the instruction</a:t>
            </a:r>
          </a:p>
          <a:p>
            <a:pPr lvl="2"/>
            <a:endParaRPr lang="en-US" dirty="0">
              <a:solidFill>
                <a:srgbClr val="FF0000"/>
              </a:solidFill>
            </a:endParaRPr>
          </a:p>
          <a:p>
            <a:endParaRPr lang="en-US" dirty="0"/>
          </a:p>
        </p:txBody>
      </p:sp>
      <p:sp>
        <p:nvSpPr>
          <p:cNvPr id="4" name="Footer Placeholder 3">
            <a:extLst>
              <a:ext uri="{FF2B5EF4-FFF2-40B4-BE49-F238E27FC236}">
                <a16:creationId xmlns:a16="http://schemas.microsoft.com/office/drawing/2014/main" id="{40345305-54F4-4D45-B111-E4B743110E1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E6F25B1-5CE8-DA40-B300-ED749F3B5269}"/>
              </a:ext>
            </a:extLst>
          </p:cNvPr>
          <p:cNvSpPr>
            <a:spLocks noGrp="1"/>
          </p:cNvSpPr>
          <p:nvPr>
            <p:ph type="sldNum" sz="quarter" idx="12"/>
          </p:nvPr>
        </p:nvSpPr>
        <p:spPr/>
        <p:txBody>
          <a:bodyPr/>
          <a:lstStyle/>
          <a:p>
            <a:fld id="{200DD954-184B-4D49-AD4D-2D5B1F9D4CEC}" type="slidenum">
              <a:rPr lang="en-US" smtClean="0"/>
              <a:t>112</a:t>
            </a:fld>
            <a:endParaRPr lang="en-US"/>
          </a:p>
        </p:txBody>
      </p:sp>
      <p:pic>
        <p:nvPicPr>
          <p:cNvPr id="7" name="Picture 6">
            <a:extLst>
              <a:ext uri="{FF2B5EF4-FFF2-40B4-BE49-F238E27FC236}">
                <a16:creationId xmlns:a16="http://schemas.microsoft.com/office/drawing/2014/main" id="{05E63518-A665-D44B-A653-75CFFABFEFB2}"/>
              </a:ext>
            </a:extLst>
          </p:cNvPr>
          <p:cNvPicPr>
            <a:picLocks noChangeAspect="1"/>
          </p:cNvPicPr>
          <p:nvPr/>
        </p:nvPicPr>
        <p:blipFill>
          <a:blip r:embed="rId2"/>
          <a:stretch>
            <a:fillRect/>
          </a:stretch>
        </p:blipFill>
        <p:spPr>
          <a:xfrm>
            <a:off x="8032831" y="2771023"/>
            <a:ext cx="3665897" cy="2088302"/>
          </a:xfrm>
          <a:prstGeom prst="rect">
            <a:avLst/>
          </a:prstGeom>
        </p:spPr>
      </p:pic>
    </p:spTree>
    <p:extLst>
      <p:ext uri="{BB962C8B-B14F-4D97-AF65-F5344CB8AC3E}">
        <p14:creationId xmlns:p14="http://schemas.microsoft.com/office/powerpoint/2010/main" val="2364591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7C8-3DC6-2248-A4CD-2CF4CFF3E375}"/>
              </a:ext>
            </a:extLst>
          </p:cNvPr>
          <p:cNvSpPr>
            <a:spLocks noGrp="1"/>
          </p:cNvSpPr>
          <p:nvPr>
            <p:ph type="title"/>
          </p:nvPr>
        </p:nvSpPr>
        <p:spPr/>
        <p:txBody>
          <a:bodyPr/>
          <a:lstStyle/>
          <a:p>
            <a:r>
              <a:rPr lang="en-US" dirty="0"/>
              <a:t>Computer System Architecture</a:t>
            </a:r>
          </a:p>
        </p:txBody>
      </p:sp>
      <p:sp>
        <p:nvSpPr>
          <p:cNvPr id="3" name="Content Placeholder 2">
            <a:extLst>
              <a:ext uri="{FF2B5EF4-FFF2-40B4-BE49-F238E27FC236}">
                <a16:creationId xmlns:a16="http://schemas.microsoft.com/office/drawing/2014/main" id="{3AC63581-4646-D54E-880C-D80FC8E22171}"/>
              </a:ext>
            </a:extLst>
          </p:cNvPr>
          <p:cNvSpPr>
            <a:spLocks noGrp="1"/>
          </p:cNvSpPr>
          <p:nvPr>
            <p:ph idx="1"/>
          </p:nvPr>
        </p:nvSpPr>
        <p:spPr>
          <a:xfrm>
            <a:off x="838200" y="1690688"/>
            <a:ext cx="10515600" cy="4351338"/>
          </a:xfrm>
        </p:spPr>
        <p:txBody>
          <a:bodyPr/>
          <a:lstStyle/>
          <a:p>
            <a:r>
              <a:rPr lang="en-US" dirty="0"/>
              <a:t>To understand how virtualization works, we need to first understand how the computer work.</a:t>
            </a:r>
          </a:p>
        </p:txBody>
      </p:sp>
      <p:sp>
        <p:nvSpPr>
          <p:cNvPr id="4" name="Footer Placeholder 3">
            <a:extLst>
              <a:ext uri="{FF2B5EF4-FFF2-40B4-BE49-F238E27FC236}">
                <a16:creationId xmlns:a16="http://schemas.microsoft.com/office/drawing/2014/main" id="{D3D69A6B-D512-B043-86C7-A37D57555AE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2ACC3EE-2AAB-0043-B0ED-344751C9C85D}"/>
              </a:ext>
            </a:extLst>
          </p:cNvPr>
          <p:cNvSpPr>
            <a:spLocks noGrp="1"/>
          </p:cNvSpPr>
          <p:nvPr>
            <p:ph type="sldNum" sz="quarter" idx="12"/>
          </p:nvPr>
        </p:nvSpPr>
        <p:spPr/>
        <p:txBody>
          <a:bodyPr/>
          <a:lstStyle/>
          <a:p>
            <a:fld id="{200DD954-184B-4D49-AD4D-2D5B1F9D4CEC}" type="slidenum">
              <a:rPr lang="en-US" smtClean="0"/>
              <a:t>113</a:t>
            </a:fld>
            <a:endParaRPr lang="en-US"/>
          </a:p>
        </p:txBody>
      </p:sp>
      <p:pic>
        <p:nvPicPr>
          <p:cNvPr id="10" name="Picture 4">
            <a:extLst>
              <a:ext uri="{FF2B5EF4-FFF2-40B4-BE49-F238E27FC236}">
                <a16:creationId xmlns:a16="http://schemas.microsoft.com/office/drawing/2014/main" id="{E9DF803B-90C0-D747-9243-C71C693E4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635" y="2847371"/>
            <a:ext cx="5448300" cy="303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7398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52F3-F7FA-F94E-90B8-1F474A167E6E}"/>
              </a:ext>
            </a:extLst>
          </p:cNvPr>
          <p:cNvSpPr>
            <a:spLocks noGrp="1"/>
          </p:cNvSpPr>
          <p:nvPr>
            <p:ph type="title"/>
          </p:nvPr>
        </p:nvSpPr>
        <p:spPr/>
        <p:txBody>
          <a:bodyPr/>
          <a:lstStyle/>
          <a:p>
            <a:r>
              <a:rPr lang="en-US" dirty="0"/>
              <a:t>Operating-System Operations</a:t>
            </a:r>
          </a:p>
        </p:txBody>
      </p:sp>
      <p:sp>
        <p:nvSpPr>
          <p:cNvPr id="3" name="Content Placeholder 2">
            <a:extLst>
              <a:ext uri="{FF2B5EF4-FFF2-40B4-BE49-F238E27FC236}">
                <a16:creationId xmlns:a16="http://schemas.microsoft.com/office/drawing/2014/main" id="{0C696B5F-5104-8A41-BAF3-72DD357C97EF}"/>
              </a:ext>
            </a:extLst>
          </p:cNvPr>
          <p:cNvSpPr>
            <a:spLocks noGrp="1"/>
          </p:cNvSpPr>
          <p:nvPr>
            <p:ph idx="1"/>
          </p:nvPr>
        </p:nvSpPr>
        <p:spPr/>
        <p:txBody>
          <a:bodyPr/>
          <a:lstStyle/>
          <a:p>
            <a:pPr>
              <a:lnSpc>
                <a:spcPct val="100000"/>
              </a:lnSpc>
            </a:pPr>
            <a:r>
              <a:rPr lang="en-US" dirty="0"/>
              <a:t>The operating system is the heart of a computer system</a:t>
            </a:r>
          </a:p>
          <a:p>
            <a:pPr>
              <a:lnSpc>
                <a:spcPct val="100000"/>
              </a:lnSpc>
            </a:pPr>
            <a:endParaRPr lang="en-US" dirty="0"/>
          </a:p>
          <a:p>
            <a:pPr>
              <a:lnSpc>
                <a:spcPct val="100000"/>
              </a:lnSpc>
            </a:pPr>
            <a:r>
              <a:rPr lang="en-US" dirty="0"/>
              <a:t>Operating systems may differ based on the underlying computer architecture/hardware.</a:t>
            </a:r>
          </a:p>
          <a:p>
            <a:pPr>
              <a:lnSpc>
                <a:spcPct val="100000"/>
              </a:lnSpc>
            </a:pPr>
            <a:endParaRPr lang="en-US" dirty="0"/>
          </a:p>
          <a:p>
            <a:pPr>
              <a:lnSpc>
                <a:spcPct val="100000"/>
              </a:lnSpc>
            </a:pPr>
            <a:r>
              <a:rPr lang="en-US" dirty="0"/>
              <a:t>However, all operating systems share some basic operations that including p</a:t>
            </a:r>
            <a:r>
              <a:rPr lang="en-US" altLang="en-US" dirty="0"/>
              <a:t>rocess management and memory management</a:t>
            </a:r>
          </a:p>
          <a:p>
            <a:pPr lvl="1"/>
            <a:endParaRPr lang="en-US" altLang="en-US" sz="1800" dirty="0"/>
          </a:p>
        </p:txBody>
      </p:sp>
      <p:sp>
        <p:nvSpPr>
          <p:cNvPr id="4" name="Footer Placeholder 3">
            <a:extLst>
              <a:ext uri="{FF2B5EF4-FFF2-40B4-BE49-F238E27FC236}">
                <a16:creationId xmlns:a16="http://schemas.microsoft.com/office/drawing/2014/main" id="{00D5E25A-4156-224C-A2A2-A13553D2ABC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693D4A-DBC8-1E42-B1BD-E642E116C55E}"/>
              </a:ext>
            </a:extLst>
          </p:cNvPr>
          <p:cNvSpPr>
            <a:spLocks noGrp="1"/>
          </p:cNvSpPr>
          <p:nvPr>
            <p:ph type="sldNum" sz="quarter" idx="12"/>
          </p:nvPr>
        </p:nvSpPr>
        <p:spPr/>
        <p:txBody>
          <a:bodyPr/>
          <a:lstStyle/>
          <a:p>
            <a:fld id="{5BD03FC5-F6F7-2D49-A698-7E5772AF60BC}" type="slidenum">
              <a:rPr lang="en-US" smtClean="0"/>
              <a:t>114</a:t>
            </a:fld>
            <a:endParaRPr lang="en-US"/>
          </a:p>
        </p:txBody>
      </p:sp>
    </p:spTree>
    <p:extLst>
      <p:ext uri="{BB962C8B-B14F-4D97-AF65-F5344CB8AC3E}">
        <p14:creationId xmlns:p14="http://schemas.microsoft.com/office/powerpoint/2010/main" val="181523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330117D-E559-0E45-A140-D86C9354A8F5}"/>
              </a:ext>
            </a:extLst>
          </p:cNvPr>
          <p:cNvSpPr>
            <a:spLocks noGrp="1" noChangeArrowheads="1"/>
          </p:cNvSpPr>
          <p:nvPr>
            <p:ph type="title"/>
          </p:nvPr>
        </p:nvSpPr>
        <p:spPr>
          <a:xfrm>
            <a:off x="838200" y="136525"/>
            <a:ext cx="10515600" cy="1325563"/>
          </a:xfrm>
        </p:spPr>
        <p:txBody>
          <a:bodyPr/>
          <a:lstStyle/>
          <a:p>
            <a:pPr eaLnBrk="1" hangingPunct="1"/>
            <a:r>
              <a:rPr lang="en-US" altLang="en-US" dirty="0"/>
              <a:t>Types of Operating Systems</a:t>
            </a:r>
          </a:p>
        </p:txBody>
      </p:sp>
      <p:sp>
        <p:nvSpPr>
          <p:cNvPr id="6147" name="Rectangle 3">
            <a:extLst>
              <a:ext uri="{FF2B5EF4-FFF2-40B4-BE49-F238E27FC236}">
                <a16:creationId xmlns:a16="http://schemas.microsoft.com/office/drawing/2014/main" id="{71ACCEBA-AAC8-D343-9CC8-A320BF58FCD1}"/>
              </a:ext>
            </a:extLst>
          </p:cNvPr>
          <p:cNvSpPr>
            <a:spLocks noGrp="1" noChangeArrowheads="1"/>
          </p:cNvSpPr>
          <p:nvPr>
            <p:ph idx="1"/>
          </p:nvPr>
        </p:nvSpPr>
        <p:spPr>
          <a:xfrm>
            <a:off x="838200" y="1570982"/>
            <a:ext cx="10515600" cy="4351338"/>
          </a:xfrm>
        </p:spPr>
        <p:txBody>
          <a:bodyPr/>
          <a:lstStyle/>
          <a:p>
            <a:pPr lvl="1"/>
            <a:endParaRPr lang="en-US" altLang="en-US" dirty="0"/>
          </a:p>
          <a:p>
            <a:pPr lvl="1"/>
            <a:endParaRPr lang="en-US" altLang="en-US" dirty="0"/>
          </a:p>
          <a:p>
            <a:r>
              <a:rPr lang="en-US" altLang="en-US" dirty="0"/>
              <a:t>Two types of operating systems:</a:t>
            </a:r>
          </a:p>
          <a:p>
            <a:pPr lvl="1"/>
            <a:r>
              <a:rPr lang="en-US" altLang="en-US" dirty="0"/>
              <a:t>Multiprogramming</a:t>
            </a:r>
          </a:p>
          <a:p>
            <a:pPr lvl="1"/>
            <a:r>
              <a:rPr lang="en-US" altLang="en-US" dirty="0"/>
              <a:t>Multitasking</a:t>
            </a:r>
          </a:p>
        </p:txBody>
      </p:sp>
      <p:sp>
        <p:nvSpPr>
          <p:cNvPr id="2" name="Footer Placeholder 1">
            <a:extLst>
              <a:ext uri="{FF2B5EF4-FFF2-40B4-BE49-F238E27FC236}">
                <a16:creationId xmlns:a16="http://schemas.microsoft.com/office/drawing/2014/main" id="{E85BC2F4-9A06-B24D-B7A8-5F9F1C89A4B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0934A023-119C-AF4E-A4C5-7D4A649F370A}"/>
              </a:ext>
            </a:extLst>
          </p:cNvPr>
          <p:cNvSpPr>
            <a:spLocks noGrp="1"/>
          </p:cNvSpPr>
          <p:nvPr>
            <p:ph type="sldNum" sz="quarter" idx="12"/>
          </p:nvPr>
        </p:nvSpPr>
        <p:spPr/>
        <p:txBody>
          <a:bodyPr/>
          <a:lstStyle/>
          <a:p>
            <a:fld id="{5BD03FC5-F6F7-2D49-A698-7E5772AF60BC}" type="slidenum">
              <a:rPr lang="en-US" smtClean="0"/>
              <a:t>115</a:t>
            </a:fld>
            <a:endParaRPr lang="en-US"/>
          </a:p>
        </p:txBody>
      </p:sp>
    </p:spTree>
    <p:extLst>
      <p:ext uri="{BB962C8B-B14F-4D97-AF65-F5344CB8AC3E}">
        <p14:creationId xmlns:p14="http://schemas.microsoft.com/office/powerpoint/2010/main" val="30490594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0677CA5-C42F-EB4B-A7EF-C399CA209AB5}"/>
              </a:ext>
            </a:extLst>
          </p:cNvPr>
          <p:cNvSpPr>
            <a:spLocks noGrp="1" noChangeArrowheads="1"/>
          </p:cNvSpPr>
          <p:nvPr>
            <p:ph type="title"/>
          </p:nvPr>
        </p:nvSpPr>
        <p:spPr/>
        <p:txBody>
          <a:bodyPr>
            <a:normAutofit/>
          </a:bodyPr>
          <a:lstStyle/>
          <a:p>
            <a:pPr eaLnBrk="1" hangingPunct="1"/>
            <a:r>
              <a:rPr lang="en-US" altLang="en-US" sz="4000" dirty="0"/>
              <a:t>Types of Operating System: </a:t>
            </a:r>
            <a:r>
              <a:rPr lang="en-US" altLang="en-US" sz="4000" b="1" dirty="0">
                <a:solidFill>
                  <a:srgbClr val="FF0000"/>
                </a:solidFill>
              </a:rPr>
              <a:t>Multiprogramming</a:t>
            </a:r>
          </a:p>
        </p:txBody>
      </p:sp>
      <p:sp>
        <p:nvSpPr>
          <p:cNvPr id="31747" name="Rectangle 3">
            <a:extLst>
              <a:ext uri="{FF2B5EF4-FFF2-40B4-BE49-F238E27FC236}">
                <a16:creationId xmlns:a16="http://schemas.microsoft.com/office/drawing/2014/main" id="{31303E13-0048-A747-9AA0-E39053425B88}"/>
              </a:ext>
            </a:extLst>
          </p:cNvPr>
          <p:cNvSpPr>
            <a:spLocks noGrp="1" noChangeArrowheads="1"/>
          </p:cNvSpPr>
          <p:nvPr>
            <p:ph idx="1"/>
          </p:nvPr>
        </p:nvSpPr>
        <p:spPr>
          <a:xfrm>
            <a:off x="824885" y="1481982"/>
            <a:ext cx="7520462" cy="4351338"/>
          </a:xfrm>
        </p:spPr>
        <p:txBody>
          <a:bodyPr/>
          <a:lstStyle/>
          <a:p>
            <a:pPr>
              <a:lnSpc>
                <a:spcPct val="90000"/>
              </a:lnSpc>
              <a:buFont typeface="Monotype Sorts" pitchFamily="2" charset="2"/>
              <a:buNone/>
            </a:pPr>
            <a:endParaRPr lang="en-US" altLang="en-US" sz="1600" dirty="0"/>
          </a:p>
          <a:p>
            <a:pPr>
              <a:lnSpc>
                <a:spcPct val="100000"/>
              </a:lnSpc>
            </a:pPr>
            <a:r>
              <a:rPr lang="en-US" altLang="en-US" sz="2400" b="1" dirty="0">
                <a:solidFill>
                  <a:srgbClr val="3366FF"/>
                </a:solidFill>
              </a:rPr>
              <a:t>Multiprogramming</a:t>
            </a:r>
            <a:r>
              <a:rPr lang="en-US" altLang="en-US" sz="1800" dirty="0"/>
              <a:t> (</a:t>
            </a:r>
            <a:r>
              <a:rPr lang="en-US" altLang="en-US" sz="2400" b="1" dirty="0">
                <a:solidFill>
                  <a:srgbClr val="3366FF"/>
                </a:solidFill>
              </a:rPr>
              <a:t>Batch system</a:t>
            </a:r>
            <a:r>
              <a:rPr lang="en-US" altLang="en-US" sz="1800" dirty="0"/>
              <a:t>) </a:t>
            </a:r>
            <a:r>
              <a:rPr lang="en-US" altLang="en-US" sz="2400" dirty="0"/>
              <a:t>needed for efficiency</a:t>
            </a:r>
          </a:p>
          <a:p>
            <a:pPr lvl="1">
              <a:lnSpc>
                <a:spcPct val="100000"/>
              </a:lnSpc>
            </a:pPr>
            <a:r>
              <a:rPr lang="en-US" altLang="en-US" dirty="0"/>
              <a:t>Single user cannot keep CPU and I/O devices busy at all times</a:t>
            </a:r>
          </a:p>
          <a:p>
            <a:pPr lvl="1">
              <a:lnSpc>
                <a:spcPct val="100000"/>
              </a:lnSpc>
            </a:pPr>
            <a:r>
              <a:rPr lang="en-US" altLang="en-US" dirty="0"/>
              <a:t>Multiprogramming organizes jobs (code and data) so CPU always has one to execute</a:t>
            </a:r>
          </a:p>
          <a:p>
            <a:pPr lvl="1">
              <a:lnSpc>
                <a:spcPct val="100000"/>
              </a:lnSpc>
            </a:pPr>
            <a:r>
              <a:rPr lang="en-US" altLang="en-US" dirty="0"/>
              <a:t>A subset of total jobs in system is kept in memory</a:t>
            </a:r>
          </a:p>
          <a:p>
            <a:pPr lvl="1">
              <a:lnSpc>
                <a:spcPct val="100000"/>
              </a:lnSpc>
            </a:pPr>
            <a:r>
              <a:rPr lang="en-US" altLang="en-US" dirty="0"/>
              <a:t>One job selected and run via </a:t>
            </a:r>
            <a:r>
              <a:rPr lang="en-US" altLang="en-US" sz="2000" b="1" dirty="0">
                <a:solidFill>
                  <a:srgbClr val="3366FF"/>
                </a:solidFill>
              </a:rPr>
              <a:t>job scheduling</a:t>
            </a:r>
          </a:p>
          <a:p>
            <a:pPr lvl="1">
              <a:lnSpc>
                <a:spcPct val="100000"/>
              </a:lnSpc>
            </a:pPr>
            <a:r>
              <a:rPr lang="en-US" altLang="en-US" dirty="0"/>
              <a:t>When it has to wait (for I/O for example), OS switches to another job</a:t>
            </a:r>
          </a:p>
          <a:p>
            <a:pPr lvl="1">
              <a:lnSpc>
                <a:spcPct val="90000"/>
              </a:lnSpc>
            </a:pPr>
            <a:endParaRPr lang="en-US" altLang="en-US" sz="800" dirty="0"/>
          </a:p>
        </p:txBody>
      </p:sp>
      <p:sp>
        <p:nvSpPr>
          <p:cNvPr id="2" name="Footer Placeholder 1">
            <a:extLst>
              <a:ext uri="{FF2B5EF4-FFF2-40B4-BE49-F238E27FC236}">
                <a16:creationId xmlns:a16="http://schemas.microsoft.com/office/drawing/2014/main" id="{4200E00A-9EDC-0C4E-A204-A39AE391870D}"/>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7E7716B9-7D92-F846-80F9-7103243124D8}"/>
              </a:ext>
            </a:extLst>
          </p:cNvPr>
          <p:cNvSpPr>
            <a:spLocks noGrp="1"/>
          </p:cNvSpPr>
          <p:nvPr>
            <p:ph type="sldNum" sz="quarter" idx="12"/>
          </p:nvPr>
        </p:nvSpPr>
        <p:spPr/>
        <p:txBody>
          <a:bodyPr/>
          <a:lstStyle/>
          <a:p>
            <a:fld id="{5BD03FC5-F6F7-2D49-A698-7E5772AF60BC}" type="slidenum">
              <a:rPr lang="en-US" smtClean="0"/>
              <a:t>116</a:t>
            </a:fld>
            <a:endParaRPr lang="en-US"/>
          </a:p>
        </p:txBody>
      </p:sp>
      <p:pic>
        <p:nvPicPr>
          <p:cNvPr id="6" name="Picture 4">
            <a:extLst>
              <a:ext uri="{FF2B5EF4-FFF2-40B4-BE49-F238E27FC236}">
                <a16:creationId xmlns:a16="http://schemas.microsoft.com/office/drawing/2014/main" id="{8E0EDFAC-3E90-EF41-877F-1B241842A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163" y="1857375"/>
            <a:ext cx="2814637"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DF32-01F8-6942-99E1-CA0BDF0CE1B2}"/>
              </a:ext>
            </a:extLst>
          </p:cNvPr>
          <p:cNvSpPr>
            <a:spLocks noGrp="1"/>
          </p:cNvSpPr>
          <p:nvPr>
            <p:ph type="title"/>
          </p:nvPr>
        </p:nvSpPr>
        <p:spPr/>
        <p:txBody>
          <a:bodyPr/>
          <a:lstStyle/>
          <a:p>
            <a:r>
              <a:rPr lang="en-US" dirty="0"/>
              <a:t>Types of Operating Systems: </a:t>
            </a:r>
            <a:r>
              <a:rPr lang="en-US" b="1" dirty="0">
                <a:solidFill>
                  <a:srgbClr val="FF0000"/>
                </a:solidFill>
              </a:rPr>
              <a:t>Multitasking</a:t>
            </a:r>
          </a:p>
        </p:txBody>
      </p:sp>
      <p:sp>
        <p:nvSpPr>
          <p:cNvPr id="3" name="Content Placeholder 2">
            <a:extLst>
              <a:ext uri="{FF2B5EF4-FFF2-40B4-BE49-F238E27FC236}">
                <a16:creationId xmlns:a16="http://schemas.microsoft.com/office/drawing/2014/main" id="{A08E3559-4663-7449-B436-5091466AC733}"/>
              </a:ext>
            </a:extLst>
          </p:cNvPr>
          <p:cNvSpPr>
            <a:spLocks noGrp="1"/>
          </p:cNvSpPr>
          <p:nvPr>
            <p:ph idx="1"/>
          </p:nvPr>
        </p:nvSpPr>
        <p:spPr/>
        <p:txBody>
          <a:bodyPr/>
          <a:lstStyle/>
          <a:p>
            <a:pPr>
              <a:lnSpc>
                <a:spcPct val="100000"/>
              </a:lnSpc>
            </a:pPr>
            <a:r>
              <a:rPr lang="en-US" altLang="en-US" sz="2400" b="1" dirty="0" err="1">
                <a:solidFill>
                  <a:srgbClr val="3366FF"/>
                </a:solidFill>
              </a:rPr>
              <a:t>Multiprogrammed</a:t>
            </a:r>
            <a:r>
              <a:rPr lang="en-US" altLang="en-US" sz="2400" dirty="0"/>
              <a:t> systems provide an environment in which the various system resources (e.g., CPU, memory) are utilized effectively, but they do not provide for user interaction with the computer system.</a:t>
            </a:r>
          </a:p>
          <a:p>
            <a:pPr>
              <a:lnSpc>
                <a:spcPct val="100000"/>
              </a:lnSpc>
            </a:pPr>
            <a:endParaRPr lang="en-US" altLang="en-US" sz="2400" b="1" dirty="0">
              <a:solidFill>
                <a:srgbClr val="3366FF"/>
              </a:solidFill>
            </a:endParaRPr>
          </a:p>
          <a:p>
            <a:pPr>
              <a:lnSpc>
                <a:spcPct val="100000"/>
              </a:lnSpc>
            </a:pPr>
            <a:r>
              <a:rPr lang="en-US" altLang="en-US" sz="2400" b="1" dirty="0">
                <a:solidFill>
                  <a:srgbClr val="3366FF"/>
                </a:solidFill>
              </a:rPr>
              <a:t>Timesharing </a:t>
            </a:r>
            <a:r>
              <a:rPr lang="en-US" altLang="en-US" sz="1400" dirty="0"/>
              <a:t>(</a:t>
            </a:r>
            <a:r>
              <a:rPr lang="en-US" altLang="en-US" sz="2400" b="1" dirty="0">
                <a:solidFill>
                  <a:srgbClr val="3366FF"/>
                </a:solidFill>
              </a:rPr>
              <a:t>multitasking</a:t>
            </a:r>
            <a:r>
              <a:rPr lang="en-US" altLang="en-US" sz="1400" dirty="0"/>
              <a:t>)</a:t>
            </a:r>
            <a:r>
              <a:rPr lang="en-US" altLang="en-US" sz="2400" b="1" dirty="0">
                <a:solidFill>
                  <a:srgbClr val="3366FF"/>
                </a:solidFill>
              </a:rPr>
              <a:t> </a:t>
            </a:r>
            <a:r>
              <a:rPr lang="en-US" altLang="en-US" sz="2400" dirty="0"/>
              <a:t>is a logical extension in which CPU switches jobs so frequently that users can interact with each job while it is running, creating </a:t>
            </a:r>
            <a:r>
              <a:rPr lang="en-US" altLang="en-US" sz="2400" b="1" dirty="0">
                <a:solidFill>
                  <a:srgbClr val="3366FF"/>
                </a:solidFill>
              </a:rPr>
              <a:t>interactive</a:t>
            </a:r>
            <a:r>
              <a:rPr lang="en-US" altLang="en-US" sz="2400" dirty="0"/>
              <a:t> computing</a:t>
            </a:r>
          </a:p>
          <a:p>
            <a:pPr lvl="1">
              <a:lnSpc>
                <a:spcPct val="100000"/>
              </a:lnSpc>
            </a:pPr>
            <a:r>
              <a:rPr lang="en-US" altLang="en-US" sz="1600" b="1" dirty="0">
                <a:solidFill>
                  <a:srgbClr val="3366FF"/>
                </a:solidFill>
              </a:rPr>
              <a:t>Response time </a:t>
            </a:r>
            <a:r>
              <a:rPr lang="en-US" altLang="en-US" sz="1600" dirty="0"/>
              <a:t>should be &lt; 1 second</a:t>
            </a:r>
          </a:p>
          <a:p>
            <a:pPr lvl="1">
              <a:lnSpc>
                <a:spcPct val="100000"/>
              </a:lnSpc>
            </a:pPr>
            <a:r>
              <a:rPr lang="en-US" altLang="en-US" sz="1600" dirty="0"/>
              <a:t>Each user has at least one program executing in memory </a:t>
            </a:r>
            <a:r>
              <a:rPr lang="en-US" altLang="en-US" sz="1600" dirty="0">
                <a:sym typeface="Wingdings 3" pitchFamily="2" charset="2"/>
              </a:rPr>
              <a:t></a:t>
            </a:r>
            <a:r>
              <a:rPr lang="en-US" altLang="en-US" sz="1600" b="1" dirty="0">
                <a:solidFill>
                  <a:srgbClr val="3366FF"/>
                </a:solidFill>
                <a:sym typeface="Wingdings 3" pitchFamily="2" charset="2"/>
              </a:rPr>
              <a:t>process</a:t>
            </a:r>
          </a:p>
          <a:p>
            <a:pPr lvl="1">
              <a:lnSpc>
                <a:spcPct val="100000"/>
              </a:lnSpc>
            </a:pPr>
            <a:r>
              <a:rPr lang="en-US" altLang="en-US" sz="1600" dirty="0">
                <a:sym typeface="Wingdings 3" pitchFamily="2" charset="2"/>
              </a:rPr>
              <a:t>If several jobs ready to run at the same time  </a:t>
            </a:r>
            <a:r>
              <a:rPr lang="en-US" altLang="en-US" sz="1600" b="1" dirty="0">
                <a:solidFill>
                  <a:srgbClr val="3366FF"/>
                </a:solidFill>
                <a:sym typeface="Wingdings 3" pitchFamily="2" charset="2"/>
              </a:rPr>
              <a:t>CPU scheduling</a:t>
            </a:r>
          </a:p>
          <a:p>
            <a:pPr lvl="1">
              <a:lnSpc>
                <a:spcPct val="100000"/>
              </a:lnSpc>
            </a:pPr>
            <a:r>
              <a:rPr lang="en-US" altLang="en-US" sz="1600" dirty="0">
                <a:sym typeface="Wingdings 3" pitchFamily="2" charset="2"/>
              </a:rPr>
              <a:t>If processes don</a:t>
            </a:r>
            <a:r>
              <a:rPr lang="ja-JP" altLang="en-US" sz="1600">
                <a:sym typeface="Wingdings 3" pitchFamily="2" charset="2"/>
              </a:rPr>
              <a:t>’</a:t>
            </a:r>
            <a:r>
              <a:rPr lang="en-US" altLang="ja-JP" sz="1600" dirty="0">
                <a:sym typeface="Wingdings 3" pitchFamily="2" charset="2"/>
              </a:rPr>
              <a:t>t fit in memory, </a:t>
            </a:r>
            <a:r>
              <a:rPr lang="en-US" altLang="ja-JP" sz="1600" b="1" dirty="0">
                <a:solidFill>
                  <a:srgbClr val="3366FF"/>
                </a:solidFill>
                <a:sym typeface="Wingdings 3" pitchFamily="2" charset="2"/>
              </a:rPr>
              <a:t>swapping</a:t>
            </a:r>
            <a:r>
              <a:rPr lang="en-US" altLang="ja-JP" sz="1600" dirty="0">
                <a:sym typeface="Wingdings 3" pitchFamily="2" charset="2"/>
              </a:rPr>
              <a:t> moves them in and out to run</a:t>
            </a:r>
          </a:p>
          <a:p>
            <a:pPr lvl="1">
              <a:lnSpc>
                <a:spcPct val="100000"/>
              </a:lnSpc>
            </a:pPr>
            <a:r>
              <a:rPr lang="en-US" altLang="en-US" sz="1600" b="1" dirty="0">
                <a:solidFill>
                  <a:srgbClr val="3366FF"/>
                </a:solidFill>
                <a:sym typeface="Wingdings 3" pitchFamily="2" charset="2"/>
              </a:rPr>
              <a:t>Virtual memory </a:t>
            </a:r>
            <a:r>
              <a:rPr lang="en-US" altLang="en-US" sz="1600" dirty="0">
                <a:sym typeface="Wingdings 3" pitchFamily="2" charset="2"/>
              </a:rPr>
              <a:t>allows execution of processes not completely in memory</a:t>
            </a:r>
          </a:p>
          <a:p>
            <a:endParaRPr lang="en-US" dirty="0"/>
          </a:p>
        </p:txBody>
      </p:sp>
      <p:sp>
        <p:nvSpPr>
          <p:cNvPr id="4" name="Footer Placeholder 3">
            <a:extLst>
              <a:ext uri="{FF2B5EF4-FFF2-40B4-BE49-F238E27FC236}">
                <a16:creationId xmlns:a16="http://schemas.microsoft.com/office/drawing/2014/main" id="{19EEC565-BF3C-DB4F-90AF-8D179684901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E077793-ACC0-0F48-8FF4-42680820FC8D}"/>
              </a:ext>
            </a:extLst>
          </p:cNvPr>
          <p:cNvSpPr>
            <a:spLocks noGrp="1"/>
          </p:cNvSpPr>
          <p:nvPr>
            <p:ph type="sldNum" sz="quarter" idx="12"/>
          </p:nvPr>
        </p:nvSpPr>
        <p:spPr/>
        <p:txBody>
          <a:bodyPr/>
          <a:lstStyle/>
          <a:p>
            <a:fld id="{5BD03FC5-F6F7-2D49-A698-7E5772AF60BC}" type="slidenum">
              <a:rPr lang="en-US" smtClean="0"/>
              <a:t>117</a:t>
            </a:fld>
            <a:endParaRPr lang="en-US"/>
          </a:p>
        </p:txBody>
      </p:sp>
    </p:spTree>
    <p:extLst>
      <p:ext uri="{BB962C8B-B14F-4D97-AF65-F5344CB8AC3E}">
        <p14:creationId xmlns:p14="http://schemas.microsoft.com/office/powerpoint/2010/main" val="2262171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8388AC7-04D0-A341-99C5-A1AA84BA3B50}"/>
              </a:ext>
            </a:extLst>
          </p:cNvPr>
          <p:cNvSpPr>
            <a:spLocks noGrp="1" noChangeArrowheads="1"/>
          </p:cNvSpPr>
          <p:nvPr>
            <p:ph type="title"/>
          </p:nvPr>
        </p:nvSpPr>
        <p:spPr/>
        <p:txBody>
          <a:bodyPr/>
          <a:lstStyle/>
          <a:p>
            <a:pPr eaLnBrk="1" hangingPunct="1"/>
            <a:r>
              <a:rPr lang="en-US" altLang="en-US" dirty="0"/>
              <a:t>Interrupts </a:t>
            </a:r>
          </a:p>
        </p:txBody>
      </p:sp>
      <p:sp>
        <p:nvSpPr>
          <p:cNvPr id="33795" name="Rectangle 3">
            <a:extLst>
              <a:ext uri="{FF2B5EF4-FFF2-40B4-BE49-F238E27FC236}">
                <a16:creationId xmlns:a16="http://schemas.microsoft.com/office/drawing/2014/main" id="{55B166F6-16D7-8C44-A436-C0003D913D73}"/>
              </a:ext>
            </a:extLst>
          </p:cNvPr>
          <p:cNvSpPr>
            <a:spLocks noGrp="1" noChangeArrowheads="1"/>
          </p:cNvSpPr>
          <p:nvPr>
            <p:ph idx="1"/>
          </p:nvPr>
        </p:nvSpPr>
        <p:spPr>
          <a:xfrm>
            <a:off x="838200" y="1749346"/>
            <a:ext cx="9856808" cy="4351338"/>
          </a:xfrm>
        </p:spPr>
        <p:txBody>
          <a:bodyPr/>
          <a:lstStyle/>
          <a:p>
            <a:pPr>
              <a:lnSpc>
                <a:spcPct val="90000"/>
              </a:lnSpc>
            </a:pPr>
            <a:r>
              <a:rPr lang="en-US" altLang="en-US" dirty="0"/>
              <a:t>An OS is Interrupt driven </a:t>
            </a:r>
          </a:p>
          <a:p>
            <a:pPr lvl="1"/>
            <a:r>
              <a:rPr lang="en-US" altLang="en-US" dirty="0"/>
              <a:t>Interrupts can be raised by either 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3366FF"/>
                </a:solidFill>
              </a:rPr>
              <a:t>exception </a:t>
            </a:r>
            <a:r>
              <a:rPr lang="en-US" altLang="en-US" dirty="0"/>
              <a:t>or </a:t>
            </a:r>
            <a:r>
              <a:rPr lang="en-US" altLang="en-US" b="1" dirty="0">
                <a:solidFill>
                  <a:srgbClr val="3366FF"/>
                </a:solidFill>
              </a:rPr>
              <a:t>trap):</a:t>
            </a:r>
          </a:p>
          <a:p>
            <a:pPr lvl="2">
              <a:lnSpc>
                <a:spcPct val="90000"/>
              </a:lnSpc>
            </a:pPr>
            <a:r>
              <a:rPr lang="en-US" altLang="en-US" sz="1800" dirty="0"/>
              <a:t>Software error (e.g., division by zero)</a:t>
            </a:r>
            <a:endParaRPr lang="en-US" altLang="en-US" sz="1800" b="1" dirty="0">
              <a:solidFill>
                <a:srgbClr val="3366FF"/>
              </a:solidFill>
            </a:endParaRPr>
          </a:p>
          <a:p>
            <a:pPr lvl="2">
              <a:lnSpc>
                <a:spcPct val="90000"/>
              </a:lnSpc>
            </a:pPr>
            <a:r>
              <a:rPr lang="en-US" altLang="en-US" sz="1800" dirty="0"/>
              <a:t>Request for operating system service</a:t>
            </a:r>
          </a:p>
          <a:p>
            <a:pPr lvl="2">
              <a:lnSpc>
                <a:spcPct val="90000"/>
              </a:lnSpc>
            </a:pPr>
            <a:r>
              <a:rPr lang="en-US" altLang="en-US" sz="1800" dirty="0"/>
              <a:t>Other process problems include infinite loop, processes modifying each other or the operating system</a:t>
            </a:r>
          </a:p>
          <a:p>
            <a:endParaRPr lang="en-US" altLang="en-US" dirty="0"/>
          </a:p>
          <a:p>
            <a:endParaRPr lang="en-US" altLang="en-US" dirty="0"/>
          </a:p>
        </p:txBody>
      </p:sp>
      <p:sp>
        <p:nvSpPr>
          <p:cNvPr id="2" name="Footer Placeholder 1">
            <a:extLst>
              <a:ext uri="{FF2B5EF4-FFF2-40B4-BE49-F238E27FC236}">
                <a16:creationId xmlns:a16="http://schemas.microsoft.com/office/drawing/2014/main" id="{2CC071AD-5B83-6242-8198-85BCDFE44E9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B30E180D-19AD-D04E-8FA7-76E3F62030E5}"/>
              </a:ext>
            </a:extLst>
          </p:cNvPr>
          <p:cNvSpPr>
            <a:spLocks noGrp="1"/>
          </p:cNvSpPr>
          <p:nvPr>
            <p:ph type="sldNum" sz="quarter" idx="12"/>
          </p:nvPr>
        </p:nvSpPr>
        <p:spPr/>
        <p:txBody>
          <a:bodyPr/>
          <a:lstStyle/>
          <a:p>
            <a:fld id="{5BD03FC5-F6F7-2D49-A698-7E5772AF60BC}"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0E752-EC38-F84B-A489-80FEDDF91DF0}"/>
              </a:ext>
            </a:extLst>
          </p:cNvPr>
          <p:cNvSpPr>
            <a:spLocks noGrp="1"/>
          </p:cNvSpPr>
          <p:nvPr>
            <p:ph type="title"/>
          </p:nvPr>
        </p:nvSpPr>
        <p:spPr/>
        <p:txBody>
          <a:bodyPr/>
          <a:lstStyle/>
          <a:p>
            <a:r>
              <a:rPr lang="en-US" dirty="0"/>
              <a:t>OS operates in </a:t>
            </a:r>
            <a:r>
              <a:rPr lang="en-US" dirty="0">
                <a:solidFill>
                  <a:srgbClr val="FF0000"/>
                </a:solidFill>
              </a:rPr>
              <a:t>Dual-mode</a:t>
            </a:r>
            <a:r>
              <a:rPr lang="en-US" dirty="0"/>
              <a:t> </a:t>
            </a:r>
          </a:p>
        </p:txBody>
      </p:sp>
      <p:sp>
        <p:nvSpPr>
          <p:cNvPr id="3" name="Content Placeholder 2">
            <a:extLst>
              <a:ext uri="{FF2B5EF4-FFF2-40B4-BE49-F238E27FC236}">
                <a16:creationId xmlns:a16="http://schemas.microsoft.com/office/drawing/2014/main" id="{8D66D9FD-0676-AE4C-8E3E-9B416C1A6FE3}"/>
              </a:ext>
            </a:extLst>
          </p:cNvPr>
          <p:cNvSpPr>
            <a:spLocks noGrp="1"/>
          </p:cNvSpPr>
          <p:nvPr>
            <p:ph idx="1"/>
          </p:nvPr>
        </p:nvSpPr>
        <p:spPr/>
        <p:txBody>
          <a:bodyPr/>
          <a:lstStyle/>
          <a:p>
            <a:r>
              <a:rPr lang="en-US" altLang="en-US" b="1" dirty="0"/>
              <a:t>Dual-mode </a:t>
            </a:r>
            <a:r>
              <a:rPr lang="en-US" altLang="en-US" dirty="0"/>
              <a:t>operation allows OS to protect itself and other system components</a:t>
            </a:r>
          </a:p>
          <a:p>
            <a:endParaRPr lang="en-US" altLang="en-US" b="1" dirty="0"/>
          </a:p>
          <a:p>
            <a:r>
              <a:rPr lang="en-US" altLang="en-US" dirty="0"/>
              <a:t>Two modes are: </a:t>
            </a:r>
            <a:r>
              <a:rPr lang="en-US" altLang="en-US" b="1" dirty="0"/>
              <a:t>user mode </a:t>
            </a:r>
            <a:r>
              <a:rPr lang="en-US" altLang="en-US" dirty="0"/>
              <a:t>and </a:t>
            </a:r>
            <a:r>
              <a:rPr lang="en-US" altLang="en-US" b="1" dirty="0"/>
              <a:t>kernel (supervisor) mode </a:t>
            </a:r>
          </a:p>
          <a:p>
            <a:endParaRPr lang="en-US" altLang="en-US" b="1" dirty="0"/>
          </a:p>
          <a:p>
            <a:r>
              <a:rPr lang="en-US" altLang="en-US" b="1" dirty="0"/>
              <a:t>Mode bit </a:t>
            </a:r>
            <a:r>
              <a:rPr lang="en-US" altLang="en-US" dirty="0"/>
              <a:t>provided by hardware</a:t>
            </a:r>
          </a:p>
          <a:p>
            <a:pPr lvl="2"/>
            <a:r>
              <a:rPr lang="en-US" altLang="en-US" dirty="0"/>
              <a:t>Provides ability to distinguish when system is running user code or kernel code</a:t>
            </a:r>
          </a:p>
          <a:p>
            <a:pPr lvl="2"/>
            <a:r>
              <a:rPr lang="en-US" altLang="en-US" dirty="0"/>
              <a:t>Some instructions designated as </a:t>
            </a:r>
            <a:r>
              <a:rPr lang="en-US" altLang="en-US" b="1" dirty="0"/>
              <a:t>privileged</a:t>
            </a:r>
            <a:r>
              <a:rPr lang="en-US" altLang="en-US" dirty="0"/>
              <a:t>, only executable in kernel mode</a:t>
            </a:r>
          </a:p>
          <a:p>
            <a:pPr lvl="2"/>
            <a:r>
              <a:rPr lang="en-US" altLang="en-US" dirty="0"/>
              <a:t>System call changes mode to kernel, return from call resets it to user</a:t>
            </a:r>
          </a:p>
          <a:p>
            <a:endParaRPr lang="en-US" dirty="0"/>
          </a:p>
        </p:txBody>
      </p:sp>
      <p:sp>
        <p:nvSpPr>
          <p:cNvPr id="4" name="Footer Placeholder 3">
            <a:extLst>
              <a:ext uri="{FF2B5EF4-FFF2-40B4-BE49-F238E27FC236}">
                <a16:creationId xmlns:a16="http://schemas.microsoft.com/office/drawing/2014/main" id="{AD3A6A34-52B6-3E49-AC2D-E320DEE5D77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2C9EF1C-93A0-5344-8A89-514CAFEBC1C0}"/>
              </a:ext>
            </a:extLst>
          </p:cNvPr>
          <p:cNvSpPr>
            <a:spLocks noGrp="1"/>
          </p:cNvSpPr>
          <p:nvPr>
            <p:ph type="sldNum" sz="quarter" idx="12"/>
          </p:nvPr>
        </p:nvSpPr>
        <p:spPr/>
        <p:txBody>
          <a:bodyPr/>
          <a:lstStyle/>
          <a:p>
            <a:fld id="{5BD03FC5-F6F7-2D49-A698-7E5772AF60BC}" type="slidenum">
              <a:rPr lang="en-US" smtClean="0"/>
              <a:t>119</a:t>
            </a:fld>
            <a:endParaRPr lang="en-US"/>
          </a:p>
        </p:txBody>
      </p:sp>
    </p:spTree>
    <p:extLst>
      <p:ext uri="{BB962C8B-B14F-4D97-AF65-F5344CB8AC3E}">
        <p14:creationId xmlns:p14="http://schemas.microsoft.com/office/powerpoint/2010/main" val="422090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08B9-4A20-CD41-8683-D3798FFC1F8D}"/>
              </a:ext>
            </a:extLst>
          </p:cNvPr>
          <p:cNvSpPr>
            <a:spLocks noGrp="1"/>
          </p:cNvSpPr>
          <p:nvPr>
            <p:ph type="title"/>
          </p:nvPr>
        </p:nvSpPr>
        <p:spPr/>
        <p:txBody>
          <a:bodyPr/>
          <a:lstStyle/>
          <a:p>
            <a:r>
              <a:rPr lang="en-US" dirty="0"/>
              <a:t>Internet Protocol Stack</a:t>
            </a:r>
          </a:p>
        </p:txBody>
      </p:sp>
      <p:pic>
        <p:nvPicPr>
          <p:cNvPr id="4" name="Picture 2">
            <a:extLst>
              <a:ext uri="{FF2B5EF4-FFF2-40B4-BE49-F238E27FC236}">
                <a16:creationId xmlns:a16="http://schemas.microsoft.com/office/drawing/2014/main" id="{025F296F-1101-F64F-977C-F4ACF5977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919" y="2196830"/>
            <a:ext cx="7348538" cy="369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D1666C42-5CA6-7E4C-BF72-C8FFA7DC42A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F4E7920-241C-EB4F-9C38-5C578204138C}"/>
              </a:ext>
            </a:extLst>
          </p:cNvPr>
          <p:cNvSpPr>
            <a:spLocks noGrp="1"/>
          </p:cNvSpPr>
          <p:nvPr>
            <p:ph type="sldNum" sz="quarter" idx="12"/>
          </p:nvPr>
        </p:nvSpPr>
        <p:spPr/>
        <p:txBody>
          <a:bodyPr/>
          <a:lstStyle/>
          <a:p>
            <a:fld id="{200DD954-184B-4D49-AD4D-2D5B1F9D4CEC}" type="slidenum">
              <a:rPr lang="en-US" smtClean="0"/>
              <a:t>12</a:t>
            </a:fld>
            <a:endParaRPr lang="en-US"/>
          </a:p>
        </p:txBody>
      </p:sp>
    </p:spTree>
    <p:extLst>
      <p:ext uri="{BB962C8B-B14F-4D97-AF65-F5344CB8AC3E}">
        <p14:creationId xmlns:p14="http://schemas.microsoft.com/office/powerpoint/2010/main" val="31332058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06B65C-ABC6-364F-A922-4F639C747155}"/>
              </a:ext>
            </a:extLst>
          </p:cNvPr>
          <p:cNvSpPr>
            <a:spLocks noGrp="1"/>
          </p:cNvSpPr>
          <p:nvPr>
            <p:ph type="title"/>
          </p:nvPr>
        </p:nvSpPr>
        <p:spPr/>
        <p:txBody>
          <a:bodyPr/>
          <a:lstStyle/>
          <a:p>
            <a:r>
              <a:rPr lang="en-US" dirty="0"/>
              <a:t>Dual-mode Illustrated</a:t>
            </a:r>
          </a:p>
        </p:txBody>
      </p:sp>
      <p:sp>
        <p:nvSpPr>
          <p:cNvPr id="4" name="Footer Placeholder 3">
            <a:extLst>
              <a:ext uri="{FF2B5EF4-FFF2-40B4-BE49-F238E27FC236}">
                <a16:creationId xmlns:a16="http://schemas.microsoft.com/office/drawing/2014/main" id="{D1683FF6-0E23-0042-A5F8-DDDB83B7C1F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BBE745C-84B8-2E40-9649-765200C2EA26}"/>
              </a:ext>
            </a:extLst>
          </p:cNvPr>
          <p:cNvSpPr>
            <a:spLocks noGrp="1"/>
          </p:cNvSpPr>
          <p:nvPr>
            <p:ph type="sldNum" sz="quarter" idx="12"/>
          </p:nvPr>
        </p:nvSpPr>
        <p:spPr/>
        <p:txBody>
          <a:bodyPr/>
          <a:lstStyle/>
          <a:p>
            <a:fld id="{5BD03FC5-F6F7-2D49-A698-7E5772AF60BC}" type="slidenum">
              <a:rPr lang="en-US" smtClean="0"/>
              <a:t>120</a:t>
            </a:fld>
            <a:endParaRPr lang="en-US"/>
          </a:p>
        </p:txBody>
      </p:sp>
      <p:pic>
        <p:nvPicPr>
          <p:cNvPr id="6" name="Picture 5">
            <a:extLst>
              <a:ext uri="{FF2B5EF4-FFF2-40B4-BE49-F238E27FC236}">
                <a16:creationId xmlns:a16="http://schemas.microsoft.com/office/drawing/2014/main" id="{D6E64803-27BC-9B48-A073-D0E690848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731" y="2539315"/>
            <a:ext cx="7602538"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079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8055-0DC6-F446-A181-777F6BF7246A}"/>
              </a:ext>
            </a:extLst>
          </p:cNvPr>
          <p:cNvSpPr>
            <a:spLocks noGrp="1"/>
          </p:cNvSpPr>
          <p:nvPr>
            <p:ph type="title"/>
          </p:nvPr>
        </p:nvSpPr>
        <p:spPr/>
        <p:txBody>
          <a:bodyPr/>
          <a:lstStyle/>
          <a:p>
            <a:r>
              <a:rPr lang="en-US" dirty="0"/>
              <a:t>Modes of OS Operation</a:t>
            </a:r>
          </a:p>
        </p:txBody>
      </p:sp>
      <p:sp>
        <p:nvSpPr>
          <p:cNvPr id="3" name="Content Placeholder 2">
            <a:extLst>
              <a:ext uri="{FF2B5EF4-FFF2-40B4-BE49-F238E27FC236}">
                <a16:creationId xmlns:a16="http://schemas.microsoft.com/office/drawing/2014/main" id="{59F1FFC1-8DC8-6249-8020-AE1CD8EB0517}"/>
              </a:ext>
            </a:extLst>
          </p:cNvPr>
          <p:cNvSpPr>
            <a:spLocks noGrp="1"/>
          </p:cNvSpPr>
          <p:nvPr>
            <p:ph idx="1"/>
          </p:nvPr>
        </p:nvSpPr>
        <p:spPr/>
        <p:txBody>
          <a:bodyPr/>
          <a:lstStyle/>
          <a:p>
            <a:r>
              <a:rPr lang="en-US" altLang="en-US" dirty="0"/>
              <a:t>The concept of modes can be extended beyond two modes:</a:t>
            </a:r>
          </a:p>
          <a:p>
            <a:pPr lvl="1"/>
            <a:r>
              <a:rPr lang="en-US" altLang="en-US" dirty="0"/>
              <a:t>in which case the CPU uses more than one bit to set and test the mode.</a:t>
            </a:r>
          </a:p>
          <a:p>
            <a:endParaRPr lang="en-US" altLang="en-US" dirty="0"/>
          </a:p>
          <a:p>
            <a:r>
              <a:rPr lang="en-US" altLang="en-US" dirty="0"/>
              <a:t>CPUs that support virtualization have a separate mode to indicate when the </a:t>
            </a:r>
            <a:r>
              <a:rPr lang="en-US" altLang="en-US" dirty="0">
                <a:solidFill>
                  <a:srgbClr val="FF0000"/>
                </a:solidFill>
              </a:rPr>
              <a:t>virtual machine manager (VMM) </a:t>
            </a:r>
            <a:r>
              <a:rPr lang="en-US" altLang="en-US" dirty="0"/>
              <a:t>is in control of the system.</a:t>
            </a:r>
          </a:p>
          <a:p>
            <a:pPr lvl="1"/>
            <a:r>
              <a:rPr lang="en-US" altLang="en-US" dirty="0"/>
              <a:t>In this mode, VMM has more privileges than user processes but fewer than kernel.</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7198F35F-A322-C24A-B8C4-55FBCA698E4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AD49B50-7888-C447-ADEA-142EBC46B0B7}"/>
              </a:ext>
            </a:extLst>
          </p:cNvPr>
          <p:cNvSpPr>
            <a:spLocks noGrp="1"/>
          </p:cNvSpPr>
          <p:nvPr>
            <p:ph type="sldNum" sz="quarter" idx="12"/>
          </p:nvPr>
        </p:nvSpPr>
        <p:spPr/>
        <p:txBody>
          <a:bodyPr/>
          <a:lstStyle/>
          <a:p>
            <a:fld id="{5BD03FC5-F6F7-2D49-A698-7E5772AF60BC}" type="slidenum">
              <a:rPr lang="en-US" smtClean="0"/>
              <a:t>121</a:t>
            </a:fld>
            <a:endParaRPr lang="en-US"/>
          </a:p>
        </p:txBody>
      </p:sp>
    </p:spTree>
    <p:extLst>
      <p:ext uri="{BB962C8B-B14F-4D97-AF65-F5344CB8AC3E}">
        <p14:creationId xmlns:p14="http://schemas.microsoft.com/office/powerpoint/2010/main" val="16699087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2E7EDA2-B76D-5440-A38C-AF14A729DFB7}"/>
              </a:ext>
            </a:extLst>
          </p:cNvPr>
          <p:cNvSpPr>
            <a:spLocks noGrp="1" noChangeArrowheads="1"/>
          </p:cNvSpPr>
          <p:nvPr>
            <p:ph type="title"/>
          </p:nvPr>
        </p:nvSpPr>
        <p:spPr>
          <a:xfrm>
            <a:off x="589103" y="168878"/>
            <a:ext cx="10515600" cy="1325563"/>
          </a:xfrm>
        </p:spPr>
        <p:txBody>
          <a:bodyPr/>
          <a:lstStyle/>
          <a:p>
            <a:pPr eaLnBrk="1" hangingPunct="1"/>
            <a:r>
              <a:rPr lang="en-US" altLang="en-US" dirty="0"/>
              <a:t>Timer</a:t>
            </a:r>
          </a:p>
        </p:txBody>
      </p:sp>
      <p:sp>
        <p:nvSpPr>
          <p:cNvPr id="35843" name="Rectangle 4">
            <a:extLst>
              <a:ext uri="{FF2B5EF4-FFF2-40B4-BE49-F238E27FC236}">
                <a16:creationId xmlns:a16="http://schemas.microsoft.com/office/drawing/2014/main" id="{4F3B022E-3F4A-F54F-951E-D8B6B0A9D148}"/>
              </a:ext>
            </a:extLst>
          </p:cNvPr>
          <p:cNvSpPr>
            <a:spLocks noGrp="1" noChangeArrowheads="1"/>
          </p:cNvSpPr>
          <p:nvPr>
            <p:ph idx="1"/>
          </p:nvPr>
        </p:nvSpPr>
        <p:spPr>
          <a:xfrm>
            <a:off x="589103" y="1612146"/>
            <a:ext cx="11262408" cy="4351338"/>
          </a:xfrm>
        </p:spPr>
        <p:txBody>
          <a:bodyPr/>
          <a:lstStyle/>
          <a:p>
            <a:r>
              <a:rPr lang="en-US" altLang="en-US" sz="2400" dirty="0"/>
              <a:t>A timer is used to ensure that the operating system maintains control over the CPU:</a:t>
            </a:r>
          </a:p>
          <a:p>
            <a:pPr lvl="1"/>
            <a:r>
              <a:rPr lang="en-US" altLang="en-US" sz="2000" dirty="0"/>
              <a:t>prevent infinite loop / process hogging resources</a:t>
            </a:r>
          </a:p>
          <a:p>
            <a:endParaRPr lang="en-US" altLang="en-US" sz="2400" dirty="0"/>
          </a:p>
          <a:p>
            <a:r>
              <a:rPr lang="en-US" altLang="en-US" sz="2400" dirty="0"/>
              <a:t>Timer is set to interrupt the computer after some time period</a:t>
            </a:r>
          </a:p>
          <a:p>
            <a:pPr lvl="1"/>
            <a:r>
              <a:rPr lang="en-US" altLang="en-US" sz="2000" dirty="0"/>
              <a:t>Keep a counter that is decremented by the physical clock.</a:t>
            </a:r>
          </a:p>
          <a:p>
            <a:pPr lvl="1"/>
            <a:r>
              <a:rPr lang="en-US" altLang="en-US" sz="2000" dirty="0"/>
              <a:t>Operating system set the counter (privileged instruction)</a:t>
            </a:r>
          </a:p>
          <a:p>
            <a:pPr lvl="1"/>
            <a:r>
              <a:rPr lang="en-US" altLang="en-US" sz="2000" dirty="0"/>
              <a:t>When counter reaches zero, an interrupt is generated. </a:t>
            </a:r>
          </a:p>
          <a:p>
            <a:pPr lvl="1"/>
            <a:r>
              <a:rPr lang="en-US" altLang="en-US" sz="2000" dirty="0"/>
              <a:t>Set up before scheduling process to regain control or terminate program that exceeds allotted time</a:t>
            </a:r>
          </a:p>
          <a:p>
            <a:endParaRPr lang="en-US" altLang="en-US" sz="2400" dirty="0"/>
          </a:p>
          <a:p>
            <a:r>
              <a:rPr lang="en-US" altLang="en-US" sz="2400" dirty="0"/>
              <a:t>Before turning over control to the user, the OS ensures that the timer is set to interrupt.</a:t>
            </a:r>
          </a:p>
          <a:p>
            <a:pPr lvl="1"/>
            <a:r>
              <a:rPr lang="en-US" altLang="en-US" dirty="0"/>
              <a:t>when timer interrupts, control transfers automatically to the OS.</a:t>
            </a:r>
          </a:p>
        </p:txBody>
      </p:sp>
      <p:sp>
        <p:nvSpPr>
          <p:cNvPr id="2" name="Footer Placeholder 1">
            <a:extLst>
              <a:ext uri="{FF2B5EF4-FFF2-40B4-BE49-F238E27FC236}">
                <a16:creationId xmlns:a16="http://schemas.microsoft.com/office/drawing/2014/main" id="{AB930B10-FA65-2A46-9B92-9FC955A4744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1E8F8414-4000-964A-876C-BB39FA0EA66F}"/>
              </a:ext>
            </a:extLst>
          </p:cNvPr>
          <p:cNvSpPr>
            <a:spLocks noGrp="1"/>
          </p:cNvSpPr>
          <p:nvPr>
            <p:ph type="sldNum" sz="quarter" idx="12"/>
          </p:nvPr>
        </p:nvSpPr>
        <p:spPr/>
        <p:txBody>
          <a:bodyPr/>
          <a:lstStyle/>
          <a:p>
            <a:fld id="{5BD03FC5-F6F7-2D49-A698-7E5772AF60BC}" type="slidenum">
              <a:rPr lang="en-US" smtClean="0"/>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C01C-AAB4-E046-ABF8-E7E0C659779E}"/>
              </a:ext>
            </a:extLst>
          </p:cNvPr>
          <p:cNvSpPr>
            <a:spLocks noGrp="1"/>
          </p:cNvSpPr>
          <p:nvPr>
            <p:ph type="title"/>
          </p:nvPr>
        </p:nvSpPr>
        <p:spPr/>
        <p:txBody>
          <a:bodyPr/>
          <a:lstStyle/>
          <a:p>
            <a:r>
              <a:rPr lang="en-US" dirty="0"/>
              <a:t>OS Responsibilities</a:t>
            </a:r>
          </a:p>
        </p:txBody>
      </p:sp>
      <p:sp>
        <p:nvSpPr>
          <p:cNvPr id="3" name="Content Placeholder 2">
            <a:extLst>
              <a:ext uri="{FF2B5EF4-FFF2-40B4-BE49-F238E27FC236}">
                <a16:creationId xmlns:a16="http://schemas.microsoft.com/office/drawing/2014/main" id="{954224B2-7F94-F446-8397-A83EE4AE85A4}"/>
              </a:ext>
            </a:extLst>
          </p:cNvPr>
          <p:cNvSpPr>
            <a:spLocks noGrp="1"/>
          </p:cNvSpPr>
          <p:nvPr>
            <p:ph idx="1"/>
          </p:nvPr>
        </p:nvSpPr>
        <p:spPr/>
        <p:txBody>
          <a:bodyPr/>
          <a:lstStyle/>
          <a:p>
            <a:pPr marL="457200" indent="-457200">
              <a:buFont typeface="+mj-lt"/>
              <a:buAutoNum type="arabicParenR"/>
            </a:pPr>
            <a:r>
              <a:rPr lang="en-US" altLang="en-US" dirty="0"/>
              <a:t>Process Management</a:t>
            </a:r>
          </a:p>
          <a:p>
            <a:pPr marL="457200" indent="-457200">
              <a:buFont typeface="+mj-lt"/>
              <a:buAutoNum type="arabicParenR"/>
            </a:pPr>
            <a:r>
              <a:rPr lang="en-US" altLang="en-US" dirty="0"/>
              <a:t>Memory Management</a:t>
            </a:r>
          </a:p>
          <a:p>
            <a:pPr marL="457200" indent="-457200">
              <a:buFont typeface="+mj-lt"/>
              <a:buAutoNum type="arabicParenR"/>
            </a:pPr>
            <a:r>
              <a:rPr lang="en-US" altLang="en-US" dirty="0"/>
              <a:t>Storage Management</a:t>
            </a:r>
          </a:p>
          <a:p>
            <a:pPr marL="457200" indent="-457200">
              <a:buFont typeface="+mj-lt"/>
              <a:buAutoNum type="arabicParenR"/>
            </a:pPr>
            <a:r>
              <a:rPr lang="en-US" altLang="en-US" dirty="0"/>
              <a:t>I/O Systems</a:t>
            </a:r>
          </a:p>
          <a:p>
            <a:pPr marL="457200" indent="-457200">
              <a:buFont typeface="+mj-lt"/>
              <a:buAutoNum type="arabicParenR"/>
            </a:pPr>
            <a:r>
              <a:rPr lang="en-US" altLang="en-US" dirty="0"/>
              <a:t>Protection and Security</a:t>
            </a:r>
            <a:endParaRPr lang="en-US" dirty="0"/>
          </a:p>
        </p:txBody>
      </p:sp>
      <p:sp>
        <p:nvSpPr>
          <p:cNvPr id="4" name="Footer Placeholder 3">
            <a:extLst>
              <a:ext uri="{FF2B5EF4-FFF2-40B4-BE49-F238E27FC236}">
                <a16:creationId xmlns:a16="http://schemas.microsoft.com/office/drawing/2014/main" id="{72D2A83D-6D19-9F42-BA1E-8CD4C7EBCD6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3069B29-CA6C-444D-8BAE-6D6A3C4A093B}"/>
              </a:ext>
            </a:extLst>
          </p:cNvPr>
          <p:cNvSpPr>
            <a:spLocks noGrp="1"/>
          </p:cNvSpPr>
          <p:nvPr>
            <p:ph type="sldNum" sz="quarter" idx="12"/>
          </p:nvPr>
        </p:nvSpPr>
        <p:spPr/>
        <p:txBody>
          <a:bodyPr/>
          <a:lstStyle/>
          <a:p>
            <a:fld id="{5BD03FC5-F6F7-2D49-A698-7E5772AF60BC}" type="slidenum">
              <a:rPr lang="en-US" smtClean="0"/>
              <a:t>123</a:t>
            </a:fld>
            <a:endParaRPr lang="en-US"/>
          </a:p>
        </p:txBody>
      </p:sp>
    </p:spTree>
    <p:extLst>
      <p:ext uri="{BB962C8B-B14F-4D97-AF65-F5344CB8AC3E}">
        <p14:creationId xmlns:p14="http://schemas.microsoft.com/office/powerpoint/2010/main" val="783908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6B0658-C872-3641-9502-E5AB0D4DF7B7}"/>
              </a:ext>
            </a:extLst>
          </p:cNvPr>
          <p:cNvSpPr>
            <a:spLocks noGrp="1" noChangeArrowheads="1"/>
          </p:cNvSpPr>
          <p:nvPr>
            <p:ph type="title"/>
          </p:nvPr>
        </p:nvSpPr>
        <p:spPr>
          <a:xfrm>
            <a:off x="385821" y="207963"/>
            <a:ext cx="10967977" cy="1325563"/>
          </a:xfrm>
        </p:spPr>
        <p:txBody>
          <a:bodyPr/>
          <a:lstStyle/>
          <a:p>
            <a:r>
              <a:rPr lang="en-US" dirty="0"/>
              <a:t>OS Responsibilities (1/5):</a:t>
            </a:r>
            <a:r>
              <a:rPr lang="en-US" altLang="en-US" dirty="0"/>
              <a:t> </a:t>
            </a:r>
            <a:r>
              <a:rPr lang="en-US" altLang="en-US" b="1" dirty="0"/>
              <a:t>Process Management</a:t>
            </a:r>
          </a:p>
        </p:txBody>
      </p:sp>
      <p:sp>
        <p:nvSpPr>
          <p:cNvPr id="36867" name="Rectangle 3">
            <a:extLst>
              <a:ext uri="{FF2B5EF4-FFF2-40B4-BE49-F238E27FC236}">
                <a16:creationId xmlns:a16="http://schemas.microsoft.com/office/drawing/2014/main" id="{C7D50B3E-064A-D74B-80E1-F1BD283F4BA2}"/>
              </a:ext>
            </a:extLst>
          </p:cNvPr>
          <p:cNvSpPr>
            <a:spLocks noGrp="1" noChangeArrowheads="1"/>
          </p:cNvSpPr>
          <p:nvPr>
            <p:ph idx="1"/>
          </p:nvPr>
        </p:nvSpPr>
        <p:spPr>
          <a:xfrm>
            <a:off x="838199" y="1690688"/>
            <a:ext cx="10515599" cy="4351338"/>
          </a:xfrm>
        </p:spPr>
        <p:txBody>
          <a:bodyPr/>
          <a:lstStyle/>
          <a:p>
            <a:pPr>
              <a:lnSpc>
                <a:spcPct val="100000"/>
              </a:lnSpc>
            </a:pPr>
            <a:r>
              <a:rPr lang="en-US" altLang="en-US" sz="2400" dirty="0"/>
              <a:t>A process is a program in execution. It is a unit of work within the system. </a:t>
            </a:r>
          </a:p>
          <a:p>
            <a:pPr>
              <a:lnSpc>
                <a:spcPct val="100000"/>
              </a:lnSpc>
            </a:pPr>
            <a:r>
              <a:rPr lang="en-US" altLang="en-US" sz="2400" dirty="0"/>
              <a:t>Program is a </a:t>
            </a:r>
            <a:r>
              <a:rPr lang="en-US" altLang="en-US" sz="2400" b="1" i="1" dirty="0"/>
              <a:t>passive entity</a:t>
            </a:r>
            <a:r>
              <a:rPr lang="en-US" altLang="en-US" sz="2400" dirty="0"/>
              <a:t>, process is </a:t>
            </a:r>
            <a:r>
              <a:rPr lang="en-US" altLang="en-US" sz="2400" dirty="0">
                <a:solidFill>
                  <a:srgbClr val="000000"/>
                </a:solidFill>
              </a:rPr>
              <a:t>an </a:t>
            </a:r>
            <a:r>
              <a:rPr lang="en-US" altLang="en-US" sz="2400" b="1" i="1" dirty="0">
                <a:solidFill>
                  <a:srgbClr val="000000"/>
                </a:solidFill>
              </a:rPr>
              <a:t>active entity</a:t>
            </a:r>
            <a:r>
              <a:rPr lang="en-US" altLang="en-US" sz="2400" dirty="0"/>
              <a:t>.</a:t>
            </a:r>
          </a:p>
          <a:p>
            <a:pPr>
              <a:lnSpc>
                <a:spcPct val="100000"/>
              </a:lnSpc>
            </a:pPr>
            <a:r>
              <a:rPr lang="en-US" altLang="en-US" sz="2400" dirty="0"/>
              <a:t>Process needs resources to accomplish its task</a:t>
            </a:r>
          </a:p>
          <a:p>
            <a:pPr lvl="1">
              <a:lnSpc>
                <a:spcPct val="100000"/>
              </a:lnSpc>
            </a:pPr>
            <a:r>
              <a:rPr lang="en-US" altLang="en-US" sz="2000" dirty="0"/>
              <a:t>CPU, memory, I/O, files</a:t>
            </a:r>
          </a:p>
          <a:p>
            <a:pPr lvl="1">
              <a:lnSpc>
                <a:spcPct val="100000"/>
              </a:lnSpc>
            </a:pPr>
            <a:r>
              <a:rPr lang="en-US" altLang="en-US" sz="2000" dirty="0"/>
              <a:t>Initialization data</a:t>
            </a:r>
          </a:p>
          <a:p>
            <a:pPr>
              <a:lnSpc>
                <a:spcPct val="100000"/>
              </a:lnSpc>
            </a:pPr>
            <a:r>
              <a:rPr lang="en-US" altLang="en-US" sz="2400" dirty="0"/>
              <a:t>Process termination requires reclaim of any reusable resources</a:t>
            </a:r>
          </a:p>
          <a:p>
            <a:pPr>
              <a:lnSpc>
                <a:spcPct val="100000"/>
              </a:lnSpc>
            </a:pPr>
            <a:r>
              <a:rPr lang="en-US" altLang="en-US" sz="2400" dirty="0"/>
              <a:t>Single-threaded process has one </a:t>
            </a:r>
            <a:r>
              <a:rPr lang="en-US" altLang="en-US" sz="2400" b="1" dirty="0">
                <a:solidFill>
                  <a:srgbClr val="3366FF"/>
                </a:solidFill>
              </a:rPr>
              <a:t>program counter</a:t>
            </a:r>
            <a:r>
              <a:rPr lang="en-US" altLang="en-US" sz="1800" b="1" dirty="0">
                <a:solidFill>
                  <a:srgbClr val="3366FF"/>
                </a:solidFill>
              </a:rPr>
              <a:t> </a:t>
            </a:r>
            <a:r>
              <a:rPr lang="en-US" altLang="en-US" sz="2400" dirty="0"/>
              <a:t>specifying location of next instruction to execute</a:t>
            </a:r>
          </a:p>
          <a:p>
            <a:pPr lvl="1">
              <a:lnSpc>
                <a:spcPct val="100000"/>
              </a:lnSpc>
            </a:pPr>
            <a:r>
              <a:rPr lang="en-US" altLang="en-US" sz="2000" dirty="0"/>
              <a:t>Process executes instructions sequentially, one at a time, until completion</a:t>
            </a:r>
          </a:p>
          <a:p>
            <a:pPr>
              <a:lnSpc>
                <a:spcPct val="100000"/>
              </a:lnSpc>
            </a:pPr>
            <a:r>
              <a:rPr lang="en-US" altLang="en-US" sz="2400" dirty="0"/>
              <a:t>Multi-threaded process has one program counter per thread</a:t>
            </a:r>
          </a:p>
          <a:p>
            <a:pPr>
              <a:lnSpc>
                <a:spcPct val="90000"/>
              </a:lnSpc>
              <a:buFont typeface="Monotype Sorts" pitchFamily="2" charset="2"/>
              <a:buNone/>
            </a:pPr>
            <a:endParaRPr lang="en-US" altLang="en-US" dirty="0"/>
          </a:p>
        </p:txBody>
      </p:sp>
      <p:sp>
        <p:nvSpPr>
          <p:cNvPr id="2" name="Footer Placeholder 1">
            <a:extLst>
              <a:ext uri="{FF2B5EF4-FFF2-40B4-BE49-F238E27FC236}">
                <a16:creationId xmlns:a16="http://schemas.microsoft.com/office/drawing/2014/main" id="{ABD7A808-4F85-3C4E-92BD-D787334BC4CC}"/>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A63DC6FC-7551-8649-B9CA-9E99A235AB4F}"/>
              </a:ext>
            </a:extLst>
          </p:cNvPr>
          <p:cNvSpPr>
            <a:spLocks noGrp="1"/>
          </p:cNvSpPr>
          <p:nvPr>
            <p:ph type="sldNum" sz="quarter" idx="12"/>
          </p:nvPr>
        </p:nvSpPr>
        <p:spPr/>
        <p:txBody>
          <a:bodyPr/>
          <a:lstStyle/>
          <a:p>
            <a:fld id="{5BD03FC5-F6F7-2D49-A698-7E5772AF60BC}"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3CBFA0-2732-ED40-9167-ECEE75614222}"/>
              </a:ext>
            </a:extLst>
          </p:cNvPr>
          <p:cNvSpPr>
            <a:spLocks noGrp="1" noChangeArrowheads="1"/>
          </p:cNvSpPr>
          <p:nvPr>
            <p:ph type="title"/>
          </p:nvPr>
        </p:nvSpPr>
        <p:spPr>
          <a:xfrm>
            <a:off x="710878" y="136525"/>
            <a:ext cx="10515600" cy="1325563"/>
          </a:xfrm>
        </p:spPr>
        <p:txBody>
          <a:bodyPr/>
          <a:lstStyle/>
          <a:p>
            <a:pPr eaLnBrk="1" hangingPunct="1"/>
            <a:r>
              <a:rPr lang="en-US" altLang="en-US" dirty="0"/>
              <a:t>Process Management Activities</a:t>
            </a:r>
          </a:p>
        </p:txBody>
      </p:sp>
      <p:sp>
        <p:nvSpPr>
          <p:cNvPr id="37891" name="Rectangle 3">
            <a:extLst>
              <a:ext uri="{FF2B5EF4-FFF2-40B4-BE49-F238E27FC236}">
                <a16:creationId xmlns:a16="http://schemas.microsoft.com/office/drawing/2014/main" id="{09B7DBCE-8BC0-084D-9D1A-0D88C01D0104}"/>
              </a:ext>
            </a:extLst>
          </p:cNvPr>
          <p:cNvSpPr>
            <a:spLocks noGrp="1" noChangeArrowheads="1"/>
          </p:cNvSpPr>
          <p:nvPr>
            <p:ph idx="1"/>
          </p:nvPr>
        </p:nvSpPr>
        <p:spPr>
          <a:xfrm>
            <a:off x="838200" y="1374211"/>
            <a:ext cx="10515600" cy="4609899"/>
          </a:xfrm>
        </p:spPr>
        <p:txBody>
          <a:bodyPr/>
          <a:lstStyle/>
          <a:p>
            <a:r>
              <a:rPr lang="en-US" altLang="en-US" dirty="0"/>
              <a:t>Typically, a system has many processes (user or OS processes) running concurrently on one or more CPUs</a:t>
            </a:r>
          </a:p>
          <a:p>
            <a:pPr>
              <a:lnSpc>
                <a:spcPct val="100000"/>
              </a:lnSpc>
            </a:pPr>
            <a:endParaRPr lang="en-US" altLang="en-US" dirty="0"/>
          </a:p>
          <a:p>
            <a:pPr>
              <a:lnSpc>
                <a:spcPct val="100000"/>
              </a:lnSpc>
            </a:pPr>
            <a:r>
              <a:rPr lang="en-US" altLang="en-US" dirty="0"/>
              <a:t>The operating system is responsible for the following activities in connection with process management:</a:t>
            </a:r>
          </a:p>
          <a:p>
            <a:pPr lvl="1">
              <a:lnSpc>
                <a:spcPct val="100000"/>
              </a:lnSpc>
            </a:pPr>
            <a:r>
              <a:rPr lang="en-US" altLang="en-US" dirty="0"/>
              <a:t>Creating and deleting both user and system processes</a:t>
            </a:r>
          </a:p>
          <a:p>
            <a:pPr lvl="1">
              <a:lnSpc>
                <a:spcPct val="100000"/>
              </a:lnSpc>
            </a:pPr>
            <a:r>
              <a:rPr lang="en-US" altLang="en-US" dirty="0"/>
              <a:t>Suspending and resuming processes</a:t>
            </a:r>
          </a:p>
          <a:p>
            <a:pPr lvl="1">
              <a:lnSpc>
                <a:spcPct val="100000"/>
              </a:lnSpc>
            </a:pPr>
            <a:r>
              <a:rPr lang="en-US" altLang="en-US" dirty="0"/>
              <a:t>Providing mechanisms for process synchronization</a:t>
            </a:r>
          </a:p>
          <a:p>
            <a:pPr lvl="1">
              <a:lnSpc>
                <a:spcPct val="100000"/>
              </a:lnSpc>
            </a:pPr>
            <a:r>
              <a:rPr lang="en-US" altLang="en-US" dirty="0"/>
              <a:t>Providing mechanisms for process communication</a:t>
            </a:r>
          </a:p>
          <a:p>
            <a:pPr lvl="1">
              <a:lnSpc>
                <a:spcPct val="100000"/>
              </a:lnSpc>
            </a:pPr>
            <a:r>
              <a:rPr lang="en-US" altLang="en-US" dirty="0"/>
              <a:t>Providing mechanisms for deadlock handling</a:t>
            </a:r>
          </a:p>
        </p:txBody>
      </p:sp>
      <p:sp>
        <p:nvSpPr>
          <p:cNvPr id="2" name="Footer Placeholder 1">
            <a:extLst>
              <a:ext uri="{FF2B5EF4-FFF2-40B4-BE49-F238E27FC236}">
                <a16:creationId xmlns:a16="http://schemas.microsoft.com/office/drawing/2014/main" id="{2A79C2F1-2C80-A042-B6E0-A68EE63B20CE}"/>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D9219C7A-ADD7-7441-B53F-59362DBB77F4}"/>
              </a:ext>
            </a:extLst>
          </p:cNvPr>
          <p:cNvSpPr>
            <a:spLocks noGrp="1"/>
          </p:cNvSpPr>
          <p:nvPr>
            <p:ph type="sldNum" sz="quarter" idx="12"/>
          </p:nvPr>
        </p:nvSpPr>
        <p:spPr/>
        <p:txBody>
          <a:bodyPr/>
          <a:lstStyle/>
          <a:p>
            <a:fld id="{5BD03FC5-F6F7-2D49-A698-7E5772AF60BC}"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306F-BFC3-344E-8D7A-C2B802F8992E}"/>
              </a:ext>
            </a:extLst>
          </p:cNvPr>
          <p:cNvSpPr>
            <a:spLocks noGrp="1"/>
          </p:cNvSpPr>
          <p:nvPr>
            <p:ph type="title"/>
          </p:nvPr>
        </p:nvSpPr>
        <p:spPr/>
        <p:txBody>
          <a:bodyPr/>
          <a:lstStyle/>
          <a:p>
            <a:r>
              <a:rPr lang="en-US" dirty="0"/>
              <a:t>Process State</a:t>
            </a:r>
          </a:p>
        </p:txBody>
      </p:sp>
      <p:pic>
        <p:nvPicPr>
          <p:cNvPr id="7" name="Content Placeholder 6">
            <a:extLst>
              <a:ext uri="{FF2B5EF4-FFF2-40B4-BE49-F238E27FC236}">
                <a16:creationId xmlns:a16="http://schemas.microsoft.com/office/drawing/2014/main" id="{AB207020-3756-5E4F-B729-ED118665C8A8}"/>
              </a:ext>
            </a:extLst>
          </p:cNvPr>
          <p:cNvPicPr>
            <a:picLocks noGrp="1" noChangeAspect="1"/>
          </p:cNvPicPr>
          <p:nvPr>
            <p:ph idx="1"/>
          </p:nvPr>
        </p:nvPicPr>
        <p:blipFill>
          <a:blip r:embed="rId2"/>
          <a:stretch>
            <a:fillRect/>
          </a:stretch>
        </p:blipFill>
        <p:spPr>
          <a:xfrm>
            <a:off x="3676649" y="2057399"/>
            <a:ext cx="6474347" cy="3371127"/>
          </a:xfrm>
        </p:spPr>
      </p:pic>
      <p:sp>
        <p:nvSpPr>
          <p:cNvPr id="4" name="Footer Placeholder 3">
            <a:extLst>
              <a:ext uri="{FF2B5EF4-FFF2-40B4-BE49-F238E27FC236}">
                <a16:creationId xmlns:a16="http://schemas.microsoft.com/office/drawing/2014/main" id="{A77BAEB4-E8C3-1040-9059-5807A443FF1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AFC42951-21AA-0B45-9461-35D87F6BEE88}"/>
              </a:ext>
            </a:extLst>
          </p:cNvPr>
          <p:cNvSpPr>
            <a:spLocks noGrp="1"/>
          </p:cNvSpPr>
          <p:nvPr>
            <p:ph type="sldNum" sz="quarter" idx="12"/>
          </p:nvPr>
        </p:nvSpPr>
        <p:spPr/>
        <p:txBody>
          <a:bodyPr/>
          <a:lstStyle/>
          <a:p>
            <a:fld id="{200DD954-184B-4D49-AD4D-2D5B1F9D4CEC}" type="slidenum">
              <a:rPr lang="en-US" smtClean="0"/>
              <a:t>126</a:t>
            </a:fld>
            <a:endParaRPr lang="en-US"/>
          </a:p>
        </p:txBody>
      </p:sp>
    </p:spTree>
    <p:extLst>
      <p:ext uri="{BB962C8B-B14F-4D97-AF65-F5344CB8AC3E}">
        <p14:creationId xmlns:p14="http://schemas.microsoft.com/office/powerpoint/2010/main" val="4269189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6ADE-BE0A-854D-90C4-CB3DCFA01973}"/>
              </a:ext>
            </a:extLst>
          </p:cNvPr>
          <p:cNvSpPr>
            <a:spLocks noGrp="1"/>
          </p:cNvSpPr>
          <p:nvPr>
            <p:ph type="title"/>
          </p:nvPr>
        </p:nvSpPr>
        <p:spPr/>
        <p:txBody>
          <a:bodyPr/>
          <a:lstStyle/>
          <a:p>
            <a:r>
              <a:rPr lang="en-US" dirty="0"/>
              <a:t>CPU Scheduling</a:t>
            </a:r>
          </a:p>
        </p:txBody>
      </p:sp>
      <p:sp>
        <p:nvSpPr>
          <p:cNvPr id="3" name="Content Placeholder 2">
            <a:extLst>
              <a:ext uri="{FF2B5EF4-FFF2-40B4-BE49-F238E27FC236}">
                <a16:creationId xmlns:a16="http://schemas.microsoft.com/office/drawing/2014/main" id="{F5D9A16F-955A-374D-A4AF-6242C46178DB}"/>
              </a:ext>
            </a:extLst>
          </p:cNvPr>
          <p:cNvSpPr>
            <a:spLocks noGrp="1"/>
          </p:cNvSpPr>
          <p:nvPr>
            <p:ph idx="1"/>
          </p:nvPr>
        </p:nvSpPr>
        <p:spPr/>
        <p:txBody>
          <a:bodyPr/>
          <a:lstStyle/>
          <a:p>
            <a:r>
              <a:rPr lang="en-US" altLang="en-US" sz="2400" dirty="0">
                <a:ea typeface="ＭＳ Ｐゴシック" panose="020B0600070205080204" pitchFamily="34" charset="-128"/>
              </a:rPr>
              <a:t>CPU Scheduler selects from among the processes in memory that are ready to execute and allocates the CPU to one of them.</a:t>
            </a:r>
          </a:p>
          <a:p>
            <a:r>
              <a:rPr lang="en-US" altLang="en-US" sz="2400" dirty="0">
                <a:ea typeface="ＭＳ Ｐゴシック" panose="020B0600070205080204" pitchFamily="34" charset="-128"/>
              </a:rPr>
              <a:t>CPU scheduling decisions may take place when a process:</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1.	</a:t>
            </a:r>
            <a:r>
              <a:rPr lang="en-US" altLang="en-US" dirty="0">
                <a:ea typeface="ＭＳ Ｐゴシック" panose="020B0600070205080204" pitchFamily="34" charset="-128"/>
              </a:rPr>
              <a:t>Switches from running to waiting state</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2.</a:t>
            </a:r>
            <a:r>
              <a:rPr lang="en-US" altLang="en-US" dirty="0">
                <a:ea typeface="ＭＳ Ｐゴシック" panose="020B0600070205080204" pitchFamily="34" charset="-128"/>
              </a:rPr>
              <a:t>	Switches from running to ready state</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3.</a:t>
            </a:r>
            <a:r>
              <a:rPr lang="en-US" altLang="en-US" dirty="0">
                <a:ea typeface="ＭＳ Ｐゴシック" panose="020B0600070205080204" pitchFamily="34" charset="-128"/>
              </a:rPr>
              <a:t>	Switches from waiting to ready</a:t>
            </a:r>
          </a:p>
          <a:p>
            <a:pPr marL="800100" lvl="1" indent="-342900">
              <a:buFont typeface="Monotype Sorts" pitchFamily="2" charset="2"/>
              <a:buAutoNum type="arabicPeriod" startAt="4"/>
            </a:pPr>
            <a:r>
              <a:rPr lang="en-US" altLang="en-US" dirty="0">
                <a:ea typeface="ＭＳ Ｐゴシック" panose="020B0600070205080204" pitchFamily="34" charset="-128"/>
              </a:rPr>
              <a:t>Terminates</a:t>
            </a:r>
          </a:p>
          <a:p>
            <a:r>
              <a:rPr lang="en-US" altLang="en-US" sz="2400" dirty="0">
                <a:ea typeface="ＭＳ Ｐゴシック" panose="020B0600070205080204" pitchFamily="34" charset="-128"/>
              </a:rPr>
              <a:t>Scheduling under 1 and 4 is </a:t>
            </a:r>
            <a:r>
              <a:rPr lang="en-US" altLang="en-US" sz="2400" b="1" dirty="0">
                <a:ea typeface="ＭＳ Ｐゴシック" panose="020B0600070205080204" pitchFamily="34" charset="-128"/>
              </a:rPr>
              <a:t>non-preemptive</a:t>
            </a:r>
          </a:p>
          <a:p>
            <a:r>
              <a:rPr lang="en-US" altLang="en-US" sz="2400" dirty="0">
                <a:ea typeface="ＭＳ Ｐゴシック" panose="020B0600070205080204" pitchFamily="34" charset="-128"/>
              </a:rPr>
              <a:t>All other scheduling is </a:t>
            </a:r>
            <a:r>
              <a:rPr lang="en-US" altLang="en-US" sz="2400" b="1" dirty="0">
                <a:ea typeface="ＭＳ Ｐゴシック" panose="020B0600070205080204" pitchFamily="34" charset="-128"/>
              </a:rPr>
              <a:t>preemptive – implications for data sharing between threads/processes</a:t>
            </a:r>
          </a:p>
          <a:p>
            <a:r>
              <a:rPr lang="en-US" altLang="en-US" sz="2400" dirty="0">
                <a:ea typeface="ＭＳ Ｐゴシック" panose="020B0600070205080204" pitchFamily="34" charset="-128"/>
              </a:rPr>
              <a:t>CPU scheduler optimizes CPU utilization and/or </a:t>
            </a:r>
            <a:r>
              <a:rPr lang="en-US" altLang="en-US" sz="2400" dirty="0" err="1">
                <a:ea typeface="ＭＳ Ｐゴシック" panose="020B0600070205080204" pitchFamily="34" charset="-128"/>
              </a:rPr>
              <a:t>throuput</a:t>
            </a:r>
            <a:r>
              <a:rPr lang="en-US" altLang="en-US" sz="2400" dirty="0">
                <a:ea typeface="ＭＳ Ｐゴシック" panose="020B0600070205080204" pitchFamily="34" charset="-128"/>
              </a:rPr>
              <a:t>.</a:t>
            </a:r>
          </a:p>
          <a:p>
            <a:endParaRPr lang="en-US" dirty="0"/>
          </a:p>
        </p:txBody>
      </p:sp>
      <p:sp>
        <p:nvSpPr>
          <p:cNvPr id="4" name="Footer Placeholder 3">
            <a:extLst>
              <a:ext uri="{FF2B5EF4-FFF2-40B4-BE49-F238E27FC236}">
                <a16:creationId xmlns:a16="http://schemas.microsoft.com/office/drawing/2014/main" id="{DD0723EA-78A2-154D-B689-F7E9C60A856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FFF0FF8-2F55-1347-81B1-C860B428DD25}"/>
              </a:ext>
            </a:extLst>
          </p:cNvPr>
          <p:cNvSpPr>
            <a:spLocks noGrp="1"/>
          </p:cNvSpPr>
          <p:nvPr>
            <p:ph type="sldNum" sz="quarter" idx="12"/>
          </p:nvPr>
        </p:nvSpPr>
        <p:spPr/>
        <p:txBody>
          <a:bodyPr/>
          <a:lstStyle/>
          <a:p>
            <a:fld id="{200DD954-184B-4D49-AD4D-2D5B1F9D4CEC}" type="slidenum">
              <a:rPr lang="en-US" smtClean="0"/>
              <a:t>127</a:t>
            </a:fld>
            <a:endParaRPr lang="en-US"/>
          </a:p>
        </p:txBody>
      </p:sp>
    </p:spTree>
    <p:extLst>
      <p:ext uri="{BB962C8B-B14F-4D97-AF65-F5344CB8AC3E}">
        <p14:creationId xmlns:p14="http://schemas.microsoft.com/office/powerpoint/2010/main" val="10248777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D70B-2D80-6B4F-8570-3936AF728136}"/>
              </a:ext>
            </a:extLst>
          </p:cNvPr>
          <p:cNvSpPr>
            <a:spLocks noGrp="1"/>
          </p:cNvSpPr>
          <p:nvPr>
            <p:ph type="title"/>
          </p:nvPr>
        </p:nvSpPr>
        <p:spPr/>
        <p:txBody>
          <a:bodyPr/>
          <a:lstStyle/>
          <a:p>
            <a:r>
              <a:rPr lang="en-US" dirty="0"/>
              <a:t>CPU Scheduling Algorithms</a:t>
            </a:r>
          </a:p>
        </p:txBody>
      </p:sp>
      <p:sp>
        <p:nvSpPr>
          <p:cNvPr id="3" name="Content Placeholder 2">
            <a:extLst>
              <a:ext uri="{FF2B5EF4-FFF2-40B4-BE49-F238E27FC236}">
                <a16:creationId xmlns:a16="http://schemas.microsoft.com/office/drawing/2014/main" id="{3BA55CC5-BB16-224D-BE80-258765467B93}"/>
              </a:ext>
            </a:extLst>
          </p:cNvPr>
          <p:cNvSpPr>
            <a:spLocks noGrp="1"/>
          </p:cNvSpPr>
          <p:nvPr>
            <p:ph idx="1"/>
          </p:nvPr>
        </p:nvSpPr>
        <p:spPr/>
        <p:txBody>
          <a:bodyPr/>
          <a:lstStyle/>
          <a:p>
            <a:r>
              <a:rPr lang="en-US" dirty="0"/>
              <a:t>First-come-First-Serve (FCFS)</a:t>
            </a:r>
          </a:p>
          <a:p>
            <a:r>
              <a:rPr lang="en-US" dirty="0"/>
              <a:t>Round robin</a:t>
            </a:r>
          </a:p>
          <a:p>
            <a:r>
              <a:rPr lang="en-US" dirty="0"/>
              <a:t>Shortest-job First (SJF)</a:t>
            </a:r>
          </a:p>
          <a:p>
            <a:r>
              <a:rPr lang="en-US" dirty="0"/>
              <a:t>Priority-based </a:t>
            </a:r>
          </a:p>
          <a:p>
            <a:endParaRPr lang="en-US" dirty="0"/>
          </a:p>
          <a:p>
            <a:endParaRPr lang="en-US" dirty="0"/>
          </a:p>
        </p:txBody>
      </p:sp>
      <p:sp>
        <p:nvSpPr>
          <p:cNvPr id="4" name="Footer Placeholder 3">
            <a:extLst>
              <a:ext uri="{FF2B5EF4-FFF2-40B4-BE49-F238E27FC236}">
                <a16:creationId xmlns:a16="http://schemas.microsoft.com/office/drawing/2014/main" id="{F0E4E80F-DD43-A742-B1E2-FCAC1A72091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F8A97E1-ED1E-C845-8155-8BE4724908A4}"/>
              </a:ext>
            </a:extLst>
          </p:cNvPr>
          <p:cNvSpPr>
            <a:spLocks noGrp="1"/>
          </p:cNvSpPr>
          <p:nvPr>
            <p:ph type="sldNum" sz="quarter" idx="12"/>
          </p:nvPr>
        </p:nvSpPr>
        <p:spPr/>
        <p:txBody>
          <a:bodyPr/>
          <a:lstStyle/>
          <a:p>
            <a:fld id="{200DD954-184B-4D49-AD4D-2D5B1F9D4CEC}" type="slidenum">
              <a:rPr lang="en-US" smtClean="0"/>
              <a:t>128</a:t>
            </a:fld>
            <a:endParaRPr lang="en-US"/>
          </a:p>
        </p:txBody>
      </p:sp>
    </p:spTree>
    <p:extLst>
      <p:ext uri="{BB962C8B-B14F-4D97-AF65-F5344CB8AC3E}">
        <p14:creationId xmlns:p14="http://schemas.microsoft.com/office/powerpoint/2010/main" val="17146304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EC8FABD-1FB2-8A41-9B30-72B52408D1F5}"/>
              </a:ext>
            </a:extLst>
          </p:cNvPr>
          <p:cNvSpPr>
            <a:spLocks noGrp="1" noChangeArrowheads="1"/>
          </p:cNvSpPr>
          <p:nvPr>
            <p:ph type="title"/>
          </p:nvPr>
        </p:nvSpPr>
        <p:spPr/>
        <p:txBody>
          <a:bodyPr/>
          <a:lstStyle/>
          <a:p>
            <a:r>
              <a:rPr lang="en-US" dirty="0"/>
              <a:t>OS Responsibilities (2/5):</a:t>
            </a:r>
            <a:br>
              <a:rPr lang="en-US" altLang="en-US" dirty="0"/>
            </a:br>
            <a:r>
              <a:rPr lang="en-US" altLang="en-US" b="1" dirty="0"/>
              <a:t>Memory Management</a:t>
            </a:r>
          </a:p>
        </p:txBody>
      </p:sp>
      <p:sp>
        <p:nvSpPr>
          <p:cNvPr id="38915" name="Rectangle 3">
            <a:extLst>
              <a:ext uri="{FF2B5EF4-FFF2-40B4-BE49-F238E27FC236}">
                <a16:creationId xmlns:a16="http://schemas.microsoft.com/office/drawing/2014/main" id="{DEB56159-0E18-2541-A67B-6B35CF8EBC76}"/>
              </a:ext>
            </a:extLst>
          </p:cNvPr>
          <p:cNvSpPr>
            <a:spLocks noGrp="1" noChangeArrowheads="1"/>
          </p:cNvSpPr>
          <p:nvPr>
            <p:ph idx="1"/>
          </p:nvPr>
        </p:nvSpPr>
        <p:spPr/>
        <p:txBody>
          <a:bodyPr/>
          <a:lstStyle/>
          <a:p>
            <a:pPr>
              <a:lnSpc>
                <a:spcPct val="100000"/>
              </a:lnSpc>
            </a:pPr>
            <a:r>
              <a:rPr lang="en-US" altLang="en-US" sz="2400" dirty="0"/>
              <a:t>To execute a program all (or part) of the </a:t>
            </a:r>
            <a:r>
              <a:rPr lang="en-US" altLang="en-US" sz="2400" u="sng" dirty="0"/>
              <a:t>instructions/data </a:t>
            </a:r>
            <a:r>
              <a:rPr lang="en-US" altLang="en-US" sz="2400" dirty="0"/>
              <a:t>must be in memory</a:t>
            </a:r>
          </a:p>
          <a:p>
            <a:pPr>
              <a:lnSpc>
                <a:spcPct val="100000"/>
              </a:lnSpc>
            </a:pPr>
            <a:endParaRPr lang="en-US" altLang="en-US" sz="2400" dirty="0"/>
          </a:p>
          <a:p>
            <a:pPr>
              <a:lnSpc>
                <a:spcPct val="100000"/>
              </a:lnSpc>
            </a:pPr>
            <a:r>
              <a:rPr lang="en-US" altLang="en-US" sz="2400" dirty="0"/>
              <a:t>Memory management determines what is in memory and when</a:t>
            </a:r>
          </a:p>
          <a:p>
            <a:pPr lvl="1">
              <a:lnSpc>
                <a:spcPct val="100000"/>
              </a:lnSpc>
            </a:pPr>
            <a:r>
              <a:rPr lang="en-US" altLang="en-US" sz="2000" dirty="0"/>
              <a:t>Optimizing CPU utilization and computer response to users</a:t>
            </a:r>
            <a:endParaRPr lang="en-US" altLang="en-US" sz="700" dirty="0"/>
          </a:p>
          <a:p>
            <a:pPr>
              <a:lnSpc>
                <a:spcPct val="100000"/>
              </a:lnSpc>
            </a:pPr>
            <a:endParaRPr lang="en-US" altLang="en-US" sz="2400" dirty="0"/>
          </a:p>
          <a:p>
            <a:pPr>
              <a:lnSpc>
                <a:spcPct val="100000"/>
              </a:lnSpc>
            </a:pPr>
            <a:r>
              <a:rPr lang="en-US" altLang="en-US" sz="2400" dirty="0"/>
              <a:t>Memory management activities</a:t>
            </a:r>
          </a:p>
          <a:p>
            <a:pPr lvl="1">
              <a:lnSpc>
                <a:spcPct val="100000"/>
              </a:lnSpc>
            </a:pPr>
            <a:r>
              <a:rPr lang="en-US" altLang="en-US" sz="2000" dirty="0"/>
              <a:t>Keeping track of which parts of memory are currently being used and by whom</a:t>
            </a:r>
          </a:p>
          <a:p>
            <a:pPr lvl="1">
              <a:lnSpc>
                <a:spcPct val="100000"/>
              </a:lnSpc>
            </a:pPr>
            <a:r>
              <a:rPr lang="en-US" altLang="en-US" sz="2000" dirty="0"/>
              <a:t>Deciding which processes (or parts thereof) and data to move into and out of memory</a:t>
            </a:r>
          </a:p>
          <a:p>
            <a:pPr lvl="1">
              <a:lnSpc>
                <a:spcPct val="100000"/>
              </a:lnSpc>
            </a:pPr>
            <a:r>
              <a:rPr lang="en-US" altLang="en-US" sz="2000" dirty="0"/>
              <a:t>Allocating and deallocating memory space as needed</a:t>
            </a:r>
          </a:p>
          <a:p>
            <a:pPr lvl="1">
              <a:buFont typeface="Monotype Sorts" pitchFamily="2" charset="2"/>
              <a:buNone/>
            </a:pPr>
            <a:endParaRPr lang="en-US" altLang="en-US" dirty="0"/>
          </a:p>
        </p:txBody>
      </p:sp>
      <p:sp>
        <p:nvSpPr>
          <p:cNvPr id="2" name="Footer Placeholder 1">
            <a:extLst>
              <a:ext uri="{FF2B5EF4-FFF2-40B4-BE49-F238E27FC236}">
                <a16:creationId xmlns:a16="http://schemas.microsoft.com/office/drawing/2014/main" id="{14B158C6-948A-714C-AD46-F68A127ACA2D}"/>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34211162-F482-384B-85F7-6AF4ACF30829}"/>
              </a:ext>
            </a:extLst>
          </p:cNvPr>
          <p:cNvSpPr>
            <a:spLocks noGrp="1"/>
          </p:cNvSpPr>
          <p:nvPr>
            <p:ph type="sldNum" sz="quarter" idx="12"/>
          </p:nvPr>
        </p:nvSpPr>
        <p:spPr/>
        <p:txBody>
          <a:bodyPr/>
          <a:lstStyle/>
          <a:p>
            <a:fld id="{5BD03FC5-F6F7-2D49-A698-7E5772AF60BC}" type="slidenum">
              <a:rPr lang="en-US" smtClean="0"/>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B6F5-944A-DD45-AF30-DFB7F32AAF83}"/>
              </a:ext>
            </a:extLst>
          </p:cNvPr>
          <p:cNvSpPr>
            <a:spLocks noGrp="1"/>
          </p:cNvSpPr>
          <p:nvPr>
            <p:ph type="title"/>
          </p:nvPr>
        </p:nvSpPr>
        <p:spPr>
          <a:xfrm>
            <a:off x="633919" y="256871"/>
            <a:ext cx="10515600" cy="1325563"/>
          </a:xfrm>
        </p:spPr>
        <p:txBody>
          <a:bodyPr/>
          <a:lstStyle/>
          <a:p>
            <a:r>
              <a:rPr lang="en-US" dirty="0"/>
              <a:t>Internetworking Protocols</a:t>
            </a:r>
          </a:p>
        </p:txBody>
      </p:sp>
      <p:sp>
        <p:nvSpPr>
          <p:cNvPr id="3" name="Content Placeholder 2">
            <a:extLst>
              <a:ext uri="{FF2B5EF4-FFF2-40B4-BE49-F238E27FC236}">
                <a16:creationId xmlns:a16="http://schemas.microsoft.com/office/drawing/2014/main" id="{E2CD1C44-53F1-084A-9E5F-4142F6650C43}"/>
              </a:ext>
            </a:extLst>
          </p:cNvPr>
          <p:cNvSpPr>
            <a:spLocks noGrp="1"/>
          </p:cNvSpPr>
          <p:nvPr>
            <p:ph idx="1"/>
          </p:nvPr>
        </p:nvSpPr>
        <p:spPr>
          <a:xfrm>
            <a:off x="633919" y="1582434"/>
            <a:ext cx="10515600" cy="4351338"/>
          </a:xfrm>
        </p:spPr>
        <p:txBody>
          <a:bodyPr>
            <a:noAutofit/>
          </a:bodyPr>
          <a:lstStyle/>
          <a:p>
            <a:r>
              <a:rPr lang="en-US" sz="2400" dirty="0"/>
              <a:t>Physical layer</a:t>
            </a:r>
          </a:p>
          <a:p>
            <a:pPr lvl="1"/>
            <a:r>
              <a:rPr lang="en-US" sz="2000" dirty="0"/>
              <a:t>data link layer: controls data transfer between neighboring nodes</a:t>
            </a:r>
          </a:p>
          <a:p>
            <a:pPr lvl="1"/>
            <a:r>
              <a:rPr lang="en-US" sz="2000" dirty="0"/>
              <a:t>physical layer: transmits data bits through both wired and wireless media.</a:t>
            </a:r>
          </a:p>
          <a:p>
            <a:endParaRPr lang="en-US" sz="2400" dirty="0"/>
          </a:p>
          <a:p>
            <a:r>
              <a:rPr lang="en-US" sz="2400" dirty="0"/>
              <a:t>Transport layer protocol</a:t>
            </a:r>
          </a:p>
          <a:p>
            <a:pPr lvl="1"/>
            <a:r>
              <a:rPr lang="en-US" sz="2000" dirty="0"/>
              <a:t>Examples: Transmission Control Protocol (TCP), Use Datagram Protocol (UDP)</a:t>
            </a:r>
          </a:p>
          <a:p>
            <a:pPr lvl="1"/>
            <a:r>
              <a:rPr lang="en-US" sz="2000" dirty="0"/>
              <a:t>provides standardized, end-to-end communication support the navigation of data packets across the internet.</a:t>
            </a:r>
          </a:p>
          <a:p>
            <a:endParaRPr lang="en-US" sz="2400" dirty="0"/>
          </a:p>
          <a:p>
            <a:r>
              <a:rPr lang="en-US" sz="2400" dirty="0"/>
              <a:t>Application layer protocol</a:t>
            </a:r>
          </a:p>
          <a:p>
            <a:pPr lvl="1"/>
            <a:r>
              <a:rPr lang="en-US" sz="2000" dirty="0"/>
              <a:t>Examples: HTTP, SMTP for email, DIP for IP telephony</a:t>
            </a:r>
          </a:p>
          <a:p>
            <a:pPr lvl="1"/>
            <a:r>
              <a:rPr lang="en-US" sz="2000" dirty="0"/>
              <a:t>use transport layer protocols to standardize and enable specific data data transferring methods over the internet.</a:t>
            </a:r>
          </a:p>
        </p:txBody>
      </p:sp>
      <p:sp>
        <p:nvSpPr>
          <p:cNvPr id="4" name="Footer Placeholder 3">
            <a:extLst>
              <a:ext uri="{FF2B5EF4-FFF2-40B4-BE49-F238E27FC236}">
                <a16:creationId xmlns:a16="http://schemas.microsoft.com/office/drawing/2014/main" id="{7EC2711D-FF82-9748-8948-8E2EB7B6ACD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D79A494-E99B-A649-8B84-DEDB9F753C26}"/>
              </a:ext>
            </a:extLst>
          </p:cNvPr>
          <p:cNvSpPr>
            <a:spLocks noGrp="1"/>
          </p:cNvSpPr>
          <p:nvPr>
            <p:ph type="sldNum" sz="quarter" idx="12"/>
          </p:nvPr>
        </p:nvSpPr>
        <p:spPr/>
        <p:txBody>
          <a:bodyPr/>
          <a:lstStyle/>
          <a:p>
            <a:fld id="{200DD954-184B-4D49-AD4D-2D5B1F9D4CEC}" type="slidenum">
              <a:rPr lang="en-US" smtClean="0"/>
              <a:t>13</a:t>
            </a:fld>
            <a:endParaRPr lang="en-US"/>
          </a:p>
        </p:txBody>
      </p:sp>
    </p:spTree>
    <p:extLst>
      <p:ext uri="{BB962C8B-B14F-4D97-AF65-F5344CB8AC3E}">
        <p14:creationId xmlns:p14="http://schemas.microsoft.com/office/powerpoint/2010/main" val="1992283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A251-764E-F049-9B20-93525D97CA5E}"/>
              </a:ext>
            </a:extLst>
          </p:cNvPr>
          <p:cNvSpPr>
            <a:spLocks noGrp="1"/>
          </p:cNvSpPr>
          <p:nvPr>
            <p:ph type="title"/>
          </p:nvPr>
        </p:nvSpPr>
        <p:spPr/>
        <p:txBody>
          <a:bodyPr/>
          <a:lstStyle/>
          <a:p>
            <a:r>
              <a:rPr lang="en-US" dirty="0"/>
              <a:t>Virtual Memory</a:t>
            </a:r>
          </a:p>
        </p:txBody>
      </p:sp>
      <p:pic>
        <p:nvPicPr>
          <p:cNvPr id="7" name="Content Placeholder 6">
            <a:extLst>
              <a:ext uri="{FF2B5EF4-FFF2-40B4-BE49-F238E27FC236}">
                <a16:creationId xmlns:a16="http://schemas.microsoft.com/office/drawing/2014/main" id="{6EE5411B-8280-5040-8FB1-CC4D4F52BE1F}"/>
              </a:ext>
            </a:extLst>
          </p:cNvPr>
          <p:cNvPicPr>
            <a:picLocks noGrp="1" noChangeAspect="1"/>
          </p:cNvPicPr>
          <p:nvPr>
            <p:ph idx="1"/>
          </p:nvPr>
        </p:nvPicPr>
        <p:blipFill>
          <a:blip r:embed="rId2"/>
          <a:stretch>
            <a:fillRect/>
          </a:stretch>
        </p:blipFill>
        <p:spPr>
          <a:xfrm>
            <a:off x="4618298" y="1847850"/>
            <a:ext cx="6852213" cy="4351338"/>
          </a:xfrm>
        </p:spPr>
      </p:pic>
      <p:sp>
        <p:nvSpPr>
          <p:cNvPr id="4" name="Footer Placeholder 3">
            <a:extLst>
              <a:ext uri="{FF2B5EF4-FFF2-40B4-BE49-F238E27FC236}">
                <a16:creationId xmlns:a16="http://schemas.microsoft.com/office/drawing/2014/main" id="{9963EE5D-CB31-5E42-8AFB-352C1BA7551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4EAA9C0-6C03-D44F-9934-A5430D54A360}"/>
              </a:ext>
            </a:extLst>
          </p:cNvPr>
          <p:cNvSpPr>
            <a:spLocks noGrp="1"/>
          </p:cNvSpPr>
          <p:nvPr>
            <p:ph type="sldNum" sz="quarter" idx="12"/>
          </p:nvPr>
        </p:nvSpPr>
        <p:spPr/>
        <p:txBody>
          <a:bodyPr/>
          <a:lstStyle/>
          <a:p>
            <a:fld id="{200DD954-184B-4D49-AD4D-2D5B1F9D4CEC}" type="slidenum">
              <a:rPr lang="en-US" smtClean="0"/>
              <a:t>130</a:t>
            </a:fld>
            <a:endParaRPr lang="en-US"/>
          </a:p>
        </p:txBody>
      </p:sp>
      <p:sp>
        <p:nvSpPr>
          <p:cNvPr id="8" name="TextBox 7">
            <a:extLst>
              <a:ext uri="{FF2B5EF4-FFF2-40B4-BE49-F238E27FC236}">
                <a16:creationId xmlns:a16="http://schemas.microsoft.com/office/drawing/2014/main" id="{81B69288-C14D-A542-9060-BDB96FEF5FB3}"/>
              </a:ext>
            </a:extLst>
          </p:cNvPr>
          <p:cNvSpPr txBox="1"/>
          <p:nvPr/>
        </p:nvSpPr>
        <p:spPr>
          <a:xfrm>
            <a:off x="474561" y="1932972"/>
            <a:ext cx="3564039" cy="1477328"/>
          </a:xfrm>
          <a:prstGeom prst="rect">
            <a:avLst/>
          </a:prstGeom>
          <a:noFill/>
        </p:spPr>
        <p:txBody>
          <a:bodyPr wrap="square" rtlCol="0">
            <a:spAutoFit/>
          </a:bodyPr>
          <a:lstStyle/>
          <a:p>
            <a:r>
              <a:rPr lang="en-US" b="1" dirty="0"/>
              <a:t>Page replacement algorithms:</a:t>
            </a:r>
          </a:p>
          <a:p>
            <a:pPr marL="285750" indent="-285750">
              <a:buFont typeface="Arial" panose="020B0604020202020204" pitchFamily="34" charset="0"/>
              <a:buChar char="•"/>
            </a:pPr>
            <a:r>
              <a:rPr lang="en-US" dirty="0"/>
              <a:t>First-in-first-out (FIFO)</a:t>
            </a:r>
          </a:p>
          <a:p>
            <a:pPr marL="285750" indent="-285750">
              <a:buFont typeface="Arial" panose="020B0604020202020204" pitchFamily="34" charset="0"/>
              <a:buChar char="•"/>
            </a:pPr>
            <a:r>
              <a:rPr lang="en-US" dirty="0"/>
              <a:t>Last-in-first-out (LIFO)</a:t>
            </a:r>
          </a:p>
          <a:p>
            <a:pPr marL="285750" indent="-285750">
              <a:buFont typeface="Arial" panose="020B0604020202020204" pitchFamily="34" charset="0"/>
              <a:buChar char="•"/>
            </a:pPr>
            <a:r>
              <a:rPr lang="en-US" dirty="0"/>
              <a:t>Least-frequently used</a:t>
            </a:r>
          </a:p>
          <a:p>
            <a:pPr marL="285750" indent="-285750">
              <a:buFont typeface="Arial" panose="020B0604020202020204" pitchFamily="34" charset="0"/>
              <a:buChar char="•"/>
            </a:pPr>
            <a:r>
              <a:rPr lang="en-US" dirty="0"/>
              <a:t>Random</a:t>
            </a:r>
          </a:p>
        </p:txBody>
      </p:sp>
    </p:spTree>
    <p:extLst>
      <p:ext uri="{BB962C8B-B14F-4D97-AF65-F5344CB8AC3E}">
        <p14:creationId xmlns:p14="http://schemas.microsoft.com/office/powerpoint/2010/main" val="3209859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F9228E2-9A09-AB48-94F1-A021306EE24F}"/>
              </a:ext>
            </a:extLst>
          </p:cNvPr>
          <p:cNvSpPr>
            <a:spLocks noGrp="1" noChangeArrowheads="1"/>
          </p:cNvSpPr>
          <p:nvPr>
            <p:ph type="title"/>
          </p:nvPr>
        </p:nvSpPr>
        <p:spPr>
          <a:xfrm>
            <a:off x="352063" y="98125"/>
            <a:ext cx="10515600" cy="1325563"/>
          </a:xfrm>
        </p:spPr>
        <p:txBody>
          <a:bodyPr/>
          <a:lstStyle/>
          <a:p>
            <a:r>
              <a:rPr lang="en-US" altLang="ko-KR" dirty="0">
                <a:ea typeface="굴림" panose="020B0600000101010101" pitchFamily="34" charset="-127"/>
              </a:rPr>
              <a:t>Steps in Handling a Page Fault</a:t>
            </a:r>
          </a:p>
        </p:txBody>
      </p:sp>
      <p:pic>
        <p:nvPicPr>
          <p:cNvPr id="10243" name="Picture 3">
            <a:extLst>
              <a:ext uri="{FF2B5EF4-FFF2-40B4-BE49-F238E27FC236}">
                <a16:creationId xmlns:a16="http://schemas.microsoft.com/office/drawing/2014/main" id="{FC14E001-1492-034B-9E7C-29DEDF504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66" t="598" r="6114" b="912"/>
          <a:stretch>
            <a:fillRect/>
          </a:stretch>
        </p:blipFill>
        <p:spPr bwMode="auto">
          <a:xfrm>
            <a:off x="3124200" y="1331091"/>
            <a:ext cx="6307138" cy="528002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F42A1E7-D5CA-864E-97F8-3849312399AE}"/>
              </a:ext>
            </a:extLst>
          </p:cNvPr>
          <p:cNvSpPr>
            <a:spLocks noGrp="1" noChangeArrowheads="1"/>
          </p:cNvSpPr>
          <p:nvPr>
            <p:ph type="title"/>
          </p:nvPr>
        </p:nvSpPr>
        <p:spPr>
          <a:xfrm>
            <a:off x="723900" y="239652"/>
            <a:ext cx="7886700" cy="1325563"/>
          </a:xfrm>
        </p:spPr>
        <p:txBody>
          <a:bodyPr/>
          <a:lstStyle/>
          <a:p>
            <a:r>
              <a:rPr lang="en-US" dirty="0"/>
              <a:t>OS Responsibilities (3/5):</a:t>
            </a:r>
            <a:br>
              <a:rPr lang="en-US" altLang="en-US" dirty="0"/>
            </a:br>
            <a:r>
              <a:rPr lang="en-US" altLang="en-US" b="1" dirty="0"/>
              <a:t>Storage Management</a:t>
            </a:r>
          </a:p>
        </p:txBody>
      </p:sp>
      <p:sp>
        <p:nvSpPr>
          <p:cNvPr id="39939" name="Rectangle 3">
            <a:extLst>
              <a:ext uri="{FF2B5EF4-FFF2-40B4-BE49-F238E27FC236}">
                <a16:creationId xmlns:a16="http://schemas.microsoft.com/office/drawing/2014/main" id="{9555605E-35E7-9545-8AD9-282F03146444}"/>
              </a:ext>
            </a:extLst>
          </p:cNvPr>
          <p:cNvSpPr>
            <a:spLocks noGrp="1" noChangeArrowheads="1"/>
          </p:cNvSpPr>
          <p:nvPr>
            <p:ph idx="1"/>
          </p:nvPr>
        </p:nvSpPr>
        <p:spPr>
          <a:xfrm>
            <a:off x="723900" y="1565215"/>
            <a:ext cx="10515600" cy="4351338"/>
          </a:xfrm>
        </p:spPr>
        <p:txBody>
          <a:bodyPr>
            <a:noAutofit/>
          </a:bodyPr>
          <a:lstStyle/>
          <a:p>
            <a:pPr>
              <a:lnSpc>
                <a:spcPct val="100000"/>
              </a:lnSpc>
            </a:pPr>
            <a:r>
              <a:rPr lang="en-US" altLang="en-US" sz="2400" dirty="0"/>
              <a:t>OS provides uniform, logical view of information storage</a:t>
            </a:r>
          </a:p>
          <a:p>
            <a:pPr lvl="1">
              <a:lnSpc>
                <a:spcPct val="100000"/>
              </a:lnSpc>
            </a:pPr>
            <a:r>
              <a:rPr lang="en-US" altLang="en-US" sz="2000" dirty="0"/>
              <a:t>Abstracts physical properties to logical storage unit  - </a:t>
            </a:r>
            <a:r>
              <a:rPr lang="en-US" altLang="en-US" sz="2000" b="1" dirty="0">
                <a:solidFill>
                  <a:srgbClr val="3366FF"/>
                </a:solidFill>
              </a:rPr>
              <a:t>file</a:t>
            </a:r>
          </a:p>
          <a:p>
            <a:pPr lvl="1">
              <a:lnSpc>
                <a:spcPct val="100000"/>
              </a:lnSpc>
            </a:pPr>
            <a:r>
              <a:rPr lang="en-US" altLang="en-US" sz="2000" dirty="0"/>
              <a:t>Each medium is controlled by device (i.e., disk drive, tape drive)</a:t>
            </a:r>
          </a:p>
          <a:p>
            <a:pPr lvl="2">
              <a:lnSpc>
                <a:spcPct val="100000"/>
              </a:lnSpc>
            </a:pPr>
            <a:r>
              <a:rPr lang="en-US" altLang="en-US" sz="1800" dirty="0"/>
              <a:t>Varying properties include access speed, capacity, data-transfer rate, access method (sequential or random)</a:t>
            </a:r>
          </a:p>
          <a:p>
            <a:pPr lvl="2">
              <a:lnSpc>
                <a:spcPct val="100000"/>
              </a:lnSpc>
            </a:pPr>
            <a:endParaRPr lang="en-US" altLang="en-US" sz="700" dirty="0"/>
          </a:p>
          <a:p>
            <a:pPr>
              <a:lnSpc>
                <a:spcPct val="100000"/>
              </a:lnSpc>
            </a:pPr>
            <a:r>
              <a:rPr lang="en-US" altLang="en-US" sz="2400" dirty="0"/>
              <a:t>File-System management</a:t>
            </a:r>
          </a:p>
          <a:p>
            <a:pPr lvl="1">
              <a:lnSpc>
                <a:spcPct val="100000"/>
              </a:lnSpc>
            </a:pPr>
            <a:r>
              <a:rPr lang="en-US" altLang="en-US" sz="2000" dirty="0"/>
              <a:t>Files usually organized into directories</a:t>
            </a:r>
          </a:p>
          <a:p>
            <a:pPr lvl="1">
              <a:lnSpc>
                <a:spcPct val="100000"/>
              </a:lnSpc>
            </a:pPr>
            <a:r>
              <a:rPr lang="en-US" altLang="en-US" sz="2000" dirty="0"/>
              <a:t>Access control on most systems to determine who can access what</a:t>
            </a:r>
          </a:p>
          <a:p>
            <a:pPr lvl="1">
              <a:lnSpc>
                <a:spcPct val="100000"/>
              </a:lnSpc>
            </a:pPr>
            <a:r>
              <a:rPr lang="en-US" altLang="en-US" sz="2000" dirty="0"/>
              <a:t>OS activities include</a:t>
            </a:r>
          </a:p>
          <a:p>
            <a:pPr lvl="2">
              <a:lnSpc>
                <a:spcPct val="100000"/>
              </a:lnSpc>
            </a:pPr>
            <a:r>
              <a:rPr lang="en-US" altLang="en-US" sz="1800" dirty="0"/>
              <a:t>Creating and deleting files and directories</a:t>
            </a:r>
          </a:p>
          <a:p>
            <a:pPr lvl="2">
              <a:lnSpc>
                <a:spcPct val="100000"/>
              </a:lnSpc>
            </a:pPr>
            <a:r>
              <a:rPr lang="en-US" altLang="en-US" sz="1800" dirty="0"/>
              <a:t>Primitives to manipulate files and directories</a:t>
            </a:r>
          </a:p>
          <a:p>
            <a:pPr lvl="2">
              <a:lnSpc>
                <a:spcPct val="100000"/>
              </a:lnSpc>
            </a:pPr>
            <a:r>
              <a:rPr lang="en-US" altLang="en-US" sz="1800" dirty="0"/>
              <a:t>Mapping files onto secondary storage</a:t>
            </a:r>
          </a:p>
          <a:p>
            <a:pPr lvl="2">
              <a:lnSpc>
                <a:spcPct val="100000"/>
              </a:lnSpc>
            </a:pPr>
            <a:r>
              <a:rPr lang="en-US" altLang="en-US" sz="1800" dirty="0"/>
              <a:t>Backup files onto stable (non-volatile) storage media</a:t>
            </a:r>
          </a:p>
        </p:txBody>
      </p:sp>
      <p:sp>
        <p:nvSpPr>
          <p:cNvPr id="2" name="Footer Placeholder 1">
            <a:extLst>
              <a:ext uri="{FF2B5EF4-FFF2-40B4-BE49-F238E27FC236}">
                <a16:creationId xmlns:a16="http://schemas.microsoft.com/office/drawing/2014/main" id="{E2C27F41-9C84-A34A-8184-B5F51ED2E811}"/>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3CA67F9D-B979-0348-AEAB-C924A3B1D927}"/>
              </a:ext>
            </a:extLst>
          </p:cNvPr>
          <p:cNvSpPr>
            <a:spLocks noGrp="1"/>
          </p:cNvSpPr>
          <p:nvPr>
            <p:ph type="sldNum" sz="quarter" idx="12"/>
          </p:nvPr>
        </p:nvSpPr>
        <p:spPr/>
        <p:txBody>
          <a:bodyPr/>
          <a:lstStyle/>
          <a:p>
            <a:fld id="{5BD03FC5-F6F7-2D49-A698-7E5772AF60BC}" type="slidenum">
              <a:rPr lang="en-US" smtClean="0"/>
              <a:t>132</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8EE0B7E-2FD2-5E41-BAB3-CDED526E1F5A}"/>
              </a:ext>
            </a:extLst>
          </p:cNvPr>
          <p:cNvSpPr>
            <a:spLocks noGrp="1" noChangeArrowheads="1"/>
          </p:cNvSpPr>
          <p:nvPr>
            <p:ph type="title"/>
          </p:nvPr>
        </p:nvSpPr>
        <p:spPr>
          <a:xfrm>
            <a:off x="544794" y="505589"/>
            <a:ext cx="7810500" cy="576262"/>
          </a:xfrm>
        </p:spPr>
        <p:txBody>
          <a:bodyPr/>
          <a:lstStyle/>
          <a:p>
            <a:pPr eaLnBrk="1" hangingPunct="1"/>
            <a:r>
              <a:rPr lang="en-US" altLang="en-US" dirty="0"/>
              <a:t>In-Memory File System Structures</a:t>
            </a:r>
            <a:endParaRPr lang="en-US" altLang="en-US" sz="2400" dirty="0"/>
          </a:p>
        </p:txBody>
      </p:sp>
      <p:pic>
        <p:nvPicPr>
          <p:cNvPr id="14339" name="Picture 5">
            <a:extLst>
              <a:ext uri="{FF2B5EF4-FFF2-40B4-BE49-F238E27FC236}">
                <a16:creationId xmlns:a16="http://schemas.microsoft.com/office/drawing/2014/main" id="{339601C4-D864-DB4F-BBBC-ED71CB5D4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506" y="1774061"/>
            <a:ext cx="6122987"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39F7262-2B45-CF4B-89F4-ED6BB3EFBD7E}"/>
              </a:ext>
            </a:extLst>
          </p:cNvPr>
          <p:cNvSpPr>
            <a:spLocks noGrp="1" noChangeArrowheads="1"/>
          </p:cNvSpPr>
          <p:nvPr>
            <p:ph type="title"/>
          </p:nvPr>
        </p:nvSpPr>
        <p:spPr>
          <a:xfrm>
            <a:off x="571983" y="136525"/>
            <a:ext cx="10515600" cy="1325563"/>
          </a:xfrm>
        </p:spPr>
        <p:txBody>
          <a:bodyPr/>
          <a:lstStyle/>
          <a:p>
            <a:pPr algn="l" eaLnBrk="1" hangingPunct="1"/>
            <a:r>
              <a:rPr lang="en-US" altLang="en-US" dirty="0"/>
              <a:t>Storage Management (continued)</a:t>
            </a:r>
            <a:br>
              <a:rPr lang="en-US" altLang="en-US" dirty="0"/>
            </a:br>
            <a:r>
              <a:rPr lang="en-US" altLang="en-US" dirty="0"/>
              <a:t>Mass-Storage Management</a:t>
            </a:r>
          </a:p>
        </p:txBody>
      </p:sp>
      <p:sp>
        <p:nvSpPr>
          <p:cNvPr id="40963" name="Rectangle 3">
            <a:extLst>
              <a:ext uri="{FF2B5EF4-FFF2-40B4-BE49-F238E27FC236}">
                <a16:creationId xmlns:a16="http://schemas.microsoft.com/office/drawing/2014/main" id="{C6B3650D-A0FE-B345-827D-FFC11F8B18F5}"/>
              </a:ext>
            </a:extLst>
          </p:cNvPr>
          <p:cNvSpPr>
            <a:spLocks noGrp="1" noChangeArrowheads="1"/>
          </p:cNvSpPr>
          <p:nvPr>
            <p:ph idx="1"/>
          </p:nvPr>
        </p:nvSpPr>
        <p:spPr>
          <a:xfrm>
            <a:off x="676154" y="1594131"/>
            <a:ext cx="10515600" cy="4351338"/>
          </a:xfrm>
        </p:spPr>
        <p:txBody>
          <a:bodyPr>
            <a:noAutofit/>
          </a:bodyPr>
          <a:lstStyle/>
          <a:p>
            <a:pPr>
              <a:lnSpc>
                <a:spcPct val="100000"/>
              </a:lnSpc>
            </a:pPr>
            <a:r>
              <a:rPr lang="en-US" altLang="en-US" sz="2400" dirty="0"/>
              <a:t>Usually, disks used to store data that does not fit in main memory or data that must be kept for a </a:t>
            </a:r>
            <a:r>
              <a:rPr lang="ja-JP" altLang="en-US" sz="2400"/>
              <a:t>“</a:t>
            </a:r>
            <a:r>
              <a:rPr lang="en-US" altLang="ja-JP" sz="2400" dirty="0"/>
              <a:t>long</a:t>
            </a:r>
            <a:r>
              <a:rPr lang="ja-JP" altLang="en-US" sz="2400"/>
              <a:t>”</a:t>
            </a:r>
            <a:r>
              <a:rPr lang="en-US" altLang="ja-JP" sz="2400" dirty="0"/>
              <a:t> period of time</a:t>
            </a:r>
          </a:p>
          <a:p>
            <a:pPr>
              <a:lnSpc>
                <a:spcPct val="100000"/>
              </a:lnSpc>
            </a:pPr>
            <a:r>
              <a:rPr lang="en-US" altLang="en-US" sz="2400" dirty="0"/>
              <a:t>Proper management is of central importance</a:t>
            </a:r>
          </a:p>
          <a:p>
            <a:pPr>
              <a:lnSpc>
                <a:spcPct val="100000"/>
              </a:lnSpc>
            </a:pPr>
            <a:r>
              <a:rPr lang="en-US" altLang="en-US" sz="2400" dirty="0"/>
              <a:t>Entire speed of computer operation hinges on disk subsystem and its algorithms</a:t>
            </a:r>
          </a:p>
          <a:p>
            <a:pPr>
              <a:lnSpc>
                <a:spcPct val="100000"/>
              </a:lnSpc>
            </a:pPr>
            <a:r>
              <a:rPr lang="en-US" altLang="en-US" sz="2400" dirty="0"/>
              <a:t>OS activities</a:t>
            </a:r>
          </a:p>
          <a:p>
            <a:pPr lvl="1">
              <a:lnSpc>
                <a:spcPct val="100000"/>
              </a:lnSpc>
            </a:pPr>
            <a:r>
              <a:rPr lang="en-US" altLang="en-US" sz="2000" dirty="0"/>
              <a:t>Free-space management</a:t>
            </a:r>
          </a:p>
          <a:p>
            <a:pPr lvl="1">
              <a:lnSpc>
                <a:spcPct val="100000"/>
              </a:lnSpc>
            </a:pPr>
            <a:r>
              <a:rPr lang="en-US" altLang="en-US" sz="2000" dirty="0"/>
              <a:t>Storage allocation</a:t>
            </a:r>
          </a:p>
          <a:p>
            <a:pPr lvl="1">
              <a:lnSpc>
                <a:spcPct val="100000"/>
              </a:lnSpc>
            </a:pPr>
            <a:r>
              <a:rPr lang="en-US" altLang="en-US" sz="2000" dirty="0"/>
              <a:t>Disk scheduling</a:t>
            </a:r>
          </a:p>
          <a:p>
            <a:pPr>
              <a:lnSpc>
                <a:spcPct val="100000"/>
              </a:lnSpc>
            </a:pPr>
            <a:r>
              <a:rPr lang="en-US" altLang="en-US" sz="2400" dirty="0"/>
              <a:t>Some storage need not be fast</a:t>
            </a:r>
          </a:p>
          <a:p>
            <a:pPr lvl="1">
              <a:lnSpc>
                <a:spcPct val="100000"/>
              </a:lnSpc>
            </a:pPr>
            <a:r>
              <a:rPr lang="en-US" altLang="en-US" sz="2000" dirty="0"/>
              <a:t>Tertiary storage includes optical storage, magnetic tape</a:t>
            </a:r>
          </a:p>
          <a:p>
            <a:pPr lvl="1">
              <a:lnSpc>
                <a:spcPct val="100000"/>
              </a:lnSpc>
            </a:pPr>
            <a:r>
              <a:rPr lang="en-US" altLang="en-US" sz="2000" dirty="0"/>
              <a:t>Still must be managed – by OS or applications</a:t>
            </a:r>
          </a:p>
          <a:p>
            <a:pPr lvl="1">
              <a:lnSpc>
                <a:spcPct val="100000"/>
              </a:lnSpc>
            </a:pPr>
            <a:r>
              <a:rPr lang="en-US" altLang="en-US" sz="2000" dirty="0"/>
              <a:t>Varies between WORM (write-once, read-many-times) and RW (read-write)</a:t>
            </a:r>
          </a:p>
        </p:txBody>
      </p:sp>
      <p:sp>
        <p:nvSpPr>
          <p:cNvPr id="2" name="Footer Placeholder 1">
            <a:extLst>
              <a:ext uri="{FF2B5EF4-FFF2-40B4-BE49-F238E27FC236}">
                <a16:creationId xmlns:a16="http://schemas.microsoft.com/office/drawing/2014/main" id="{8B808820-28DA-684D-B7AB-15BC69353E6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25C0AC6F-09CB-FB49-A4AF-E771B7634383}"/>
              </a:ext>
            </a:extLst>
          </p:cNvPr>
          <p:cNvSpPr>
            <a:spLocks noGrp="1"/>
          </p:cNvSpPr>
          <p:nvPr>
            <p:ph type="sldNum" sz="quarter" idx="12"/>
          </p:nvPr>
        </p:nvSpPr>
        <p:spPr/>
        <p:txBody>
          <a:bodyPr/>
          <a:lstStyle/>
          <a:p>
            <a:fld id="{5BD03FC5-F6F7-2D49-A698-7E5772AF60BC}"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13C181-29BD-CB49-9FCE-00FA557CA39E}"/>
              </a:ext>
            </a:extLst>
          </p:cNvPr>
          <p:cNvPicPr>
            <a:picLocks noGrp="1" noChangeAspect="1"/>
          </p:cNvPicPr>
          <p:nvPr>
            <p:ph idx="1"/>
          </p:nvPr>
        </p:nvPicPr>
        <p:blipFill>
          <a:blip r:embed="rId2"/>
          <a:stretch>
            <a:fillRect/>
          </a:stretch>
        </p:blipFill>
        <p:spPr>
          <a:xfrm>
            <a:off x="1527859" y="1690687"/>
            <a:ext cx="9525964" cy="4293423"/>
          </a:xfrm>
        </p:spPr>
      </p:pic>
      <p:sp>
        <p:nvSpPr>
          <p:cNvPr id="4" name="Footer Placeholder 3">
            <a:extLst>
              <a:ext uri="{FF2B5EF4-FFF2-40B4-BE49-F238E27FC236}">
                <a16:creationId xmlns:a16="http://schemas.microsoft.com/office/drawing/2014/main" id="{31DC7F5C-6875-3849-951C-572FB1C4EDE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E9060D9-ADB4-8E45-A825-518F92D45376}"/>
              </a:ext>
            </a:extLst>
          </p:cNvPr>
          <p:cNvSpPr>
            <a:spLocks noGrp="1"/>
          </p:cNvSpPr>
          <p:nvPr>
            <p:ph type="sldNum" sz="quarter" idx="12"/>
          </p:nvPr>
        </p:nvSpPr>
        <p:spPr/>
        <p:txBody>
          <a:bodyPr/>
          <a:lstStyle/>
          <a:p>
            <a:fld id="{200DD954-184B-4D49-AD4D-2D5B1F9D4CEC}" type="slidenum">
              <a:rPr lang="en-US" smtClean="0"/>
              <a:t>135</a:t>
            </a:fld>
            <a:endParaRPr lang="en-US"/>
          </a:p>
        </p:txBody>
      </p:sp>
    </p:spTree>
    <p:extLst>
      <p:ext uri="{BB962C8B-B14F-4D97-AF65-F5344CB8AC3E}">
        <p14:creationId xmlns:p14="http://schemas.microsoft.com/office/powerpoint/2010/main" val="800673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89E8C88-3912-C047-A248-B14C382FB28F}"/>
              </a:ext>
            </a:extLst>
          </p:cNvPr>
          <p:cNvSpPr>
            <a:spLocks noGrp="1" noChangeArrowheads="1"/>
          </p:cNvSpPr>
          <p:nvPr>
            <p:ph type="title"/>
          </p:nvPr>
        </p:nvSpPr>
        <p:spPr/>
        <p:txBody>
          <a:bodyPr>
            <a:normAutofit/>
          </a:bodyPr>
          <a:lstStyle/>
          <a:p>
            <a:pPr eaLnBrk="1" hangingPunct="1"/>
            <a:r>
              <a:rPr lang="en-US" altLang="en-US" dirty="0"/>
              <a:t>Migration of data “A” from Disk to Register</a:t>
            </a:r>
          </a:p>
        </p:txBody>
      </p:sp>
      <p:sp>
        <p:nvSpPr>
          <p:cNvPr id="43011" name="Rectangle 3">
            <a:extLst>
              <a:ext uri="{FF2B5EF4-FFF2-40B4-BE49-F238E27FC236}">
                <a16:creationId xmlns:a16="http://schemas.microsoft.com/office/drawing/2014/main" id="{036C850D-ED12-9245-AA05-EEC3B5349A7A}"/>
              </a:ext>
            </a:extLst>
          </p:cNvPr>
          <p:cNvSpPr>
            <a:spLocks noGrp="1" noChangeArrowheads="1"/>
          </p:cNvSpPr>
          <p:nvPr>
            <p:ph idx="1"/>
          </p:nvPr>
        </p:nvSpPr>
        <p:spPr>
          <a:xfrm>
            <a:off x="925734" y="1690688"/>
            <a:ext cx="10695248" cy="4351338"/>
          </a:xfrm>
        </p:spPr>
        <p:txBody>
          <a:bodyPr>
            <a:normAutofit/>
          </a:bodyPr>
          <a:lstStyle/>
          <a:p>
            <a:pPr>
              <a:lnSpc>
                <a:spcPct val="100000"/>
              </a:lnSpc>
            </a:pPr>
            <a:r>
              <a:rPr lang="en-US" altLang="en-US" sz="2400" dirty="0"/>
              <a:t>Multitasking environments must be careful to use most recent value, no matter where it is stored in the storage hierarchy</a:t>
            </a:r>
            <a:br>
              <a:rPr lang="en-US" altLang="en-US" sz="2400" dirty="0"/>
            </a:br>
            <a:br>
              <a:rPr lang="en-US" altLang="en-US" sz="2400" dirty="0"/>
            </a:br>
            <a:endParaRPr lang="en-US" altLang="en-US" sz="2400" dirty="0"/>
          </a:p>
          <a:p>
            <a:pPr>
              <a:lnSpc>
                <a:spcPct val="100000"/>
              </a:lnSpc>
            </a:pPr>
            <a:endParaRPr lang="en-US" altLang="en-US" sz="2400" dirty="0"/>
          </a:p>
          <a:p>
            <a:pPr>
              <a:lnSpc>
                <a:spcPct val="100000"/>
              </a:lnSpc>
            </a:pPr>
            <a:r>
              <a:rPr lang="en-US" altLang="en-US" sz="2400" dirty="0"/>
              <a:t>Multiprocessor environment must provide </a:t>
            </a:r>
            <a:r>
              <a:rPr lang="en-US" altLang="en-US" sz="2400" b="1" dirty="0">
                <a:solidFill>
                  <a:srgbClr val="3366FF"/>
                </a:solidFill>
              </a:rPr>
              <a:t>cache coherency </a:t>
            </a:r>
            <a:r>
              <a:rPr lang="en-US" altLang="en-US" sz="2400" dirty="0"/>
              <a:t>in hardware such that all CPUs have the most recent value in their cache</a:t>
            </a:r>
            <a:endParaRPr lang="en-US" altLang="en-US" sz="700" dirty="0"/>
          </a:p>
          <a:p>
            <a:pPr>
              <a:lnSpc>
                <a:spcPct val="100000"/>
              </a:lnSpc>
            </a:pPr>
            <a:r>
              <a:rPr lang="en-US" altLang="en-US" sz="2400" dirty="0"/>
              <a:t>Distributed environment situation even more complex</a:t>
            </a:r>
          </a:p>
          <a:p>
            <a:pPr lvl="1">
              <a:lnSpc>
                <a:spcPct val="100000"/>
              </a:lnSpc>
            </a:pPr>
            <a:r>
              <a:rPr lang="en-US" altLang="en-US" sz="2000" dirty="0"/>
              <a:t>Several copies of a datum can exist</a:t>
            </a:r>
          </a:p>
        </p:txBody>
      </p:sp>
      <p:sp>
        <p:nvSpPr>
          <p:cNvPr id="2" name="Footer Placeholder 1">
            <a:extLst>
              <a:ext uri="{FF2B5EF4-FFF2-40B4-BE49-F238E27FC236}">
                <a16:creationId xmlns:a16="http://schemas.microsoft.com/office/drawing/2014/main" id="{A50317BE-4463-BC4B-B69A-FA381AFED0B1}"/>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A4EE54D-5BB4-EA46-AF62-D1A2180D14CB}"/>
              </a:ext>
            </a:extLst>
          </p:cNvPr>
          <p:cNvSpPr>
            <a:spLocks noGrp="1"/>
          </p:cNvSpPr>
          <p:nvPr>
            <p:ph type="sldNum" sz="quarter" idx="12"/>
          </p:nvPr>
        </p:nvSpPr>
        <p:spPr/>
        <p:txBody>
          <a:bodyPr/>
          <a:lstStyle/>
          <a:p>
            <a:fld id="{5BD03FC5-F6F7-2D49-A698-7E5772AF60BC}" type="slidenum">
              <a:rPr lang="en-US" smtClean="0"/>
              <a:t>136</a:t>
            </a:fld>
            <a:endParaRPr lang="en-US"/>
          </a:p>
        </p:txBody>
      </p:sp>
      <p:pic>
        <p:nvPicPr>
          <p:cNvPr id="43012" name="Picture 5" descr="C:\Users\as668\Desktop\1_12.jpg">
            <a:extLst>
              <a:ext uri="{FF2B5EF4-FFF2-40B4-BE49-F238E27FC236}">
                <a16:creationId xmlns:a16="http://schemas.microsoft.com/office/drawing/2014/main" id="{F53B72B8-8024-DF4A-AF47-DE566DEF0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2742728"/>
            <a:ext cx="65595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F61AABD-7093-2F47-9035-1404B3A09F73}"/>
              </a:ext>
            </a:extLst>
          </p:cNvPr>
          <p:cNvSpPr>
            <a:spLocks noGrp="1" noChangeArrowheads="1"/>
          </p:cNvSpPr>
          <p:nvPr>
            <p:ph type="title"/>
          </p:nvPr>
        </p:nvSpPr>
        <p:spPr/>
        <p:txBody>
          <a:bodyPr/>
          <a:lstStyle/>
          <a:p>
            <a:r>
              <a:rPr lang="en-US" dirty="0"/>
              <a:t>OS Responsibilities (4/5):</a:t>
            </a:r>
            <a:br>
              <a:rPr lang="en-US" altLang="en-US" dirty="0"/>
            </a:br>
            <a:r>
              <a:rPr lang="en-US" altLang="en-US" dirty="0"/>
              <a:t>I/O Subsystem</a:t>
            </a:r>
          </a:p>
        </p:txBody>
      </p:sp>
      <p:sp>
        <p:nvSpPr>
          <p:cNvPr id="44035" name="Rectangle 3">
            <a:extLst>
              <a:ext uri="{FF2B5EF4-FFF2-40B4-BE49-F238E27FC236}">
                <a16:creationId xmlns:a16="http://schemas.microsoft.com/office/drawing/2014/main" id="{849B67B4-B3F7-6A40-9FDD-800511C13A5C}"/>
              </a:ext>
            </a:extLst>
          </p:cNvPr>
          <p:cNvSpPr>
            <a:spLocks noGrp="1" noChangeArrowheads="1"/>
          </p:cNvSpPr>
          <p:nvPr>
            <p:ph idx="1"/>
          </p:nvPr>
        </p:nvSpPr>
        <p:spPr/>
        <p:txBody>
          <a:bodyPr/>
          <a:lstStyle/>
          <a:p>
            <a:pPr>
              <a:lnSpc>
                <a:spcPct val="100000"/>
              </a:lnSpc>
            </a:pPr>
            <a:r>
              <a:rPr lang="en-US" altLang="en-US" dirty="0"/>
              <a:t>One purpose of OS is to hide peculiarities of hardware devices from the user</a:t>
            </a:r>
          </a:p>
          <a:p>
            <a:pPr>
              <a:lnSpc>
                <a:spcPct val="100000"/>
              </a:lnSpc>
            </a:pPr>
            <a:endParaRPr lang="en-US" altLang="en-US" dirty="0"/>
          </a:p>
          <a:p>
            <a:pPr>
              <a:lnSpc>
                <a:spcPct val="100000"/>
              </a:lnSpc>
            </a:pPr>
            <a:r>
              <a:rPr lang="en-US" altLang="en-US" dirty="0"/>
              <a:t>I/O subsystem responsible for</a:t>
            </a:r>
          </a:p>
          <a:p>
            <a:pPr lvl="1">
              <a:lnSpc>
                <a:spcPct val="100000"/>
              </a:lnSpc>
            </a:pPr>
            <a:r>
              <a:rPr lang="en-US" altLang="en-US" dirty="0"/>
              <a:t>Memory management of I/O including buffering (storing data temporarily while it is being transferred), caching (storing parts of data in faster storage for performance), spooling (the overlapping of output of one job with input of other jobs)</a:t>
            </a:r>
          </a:p>
          <a:p>
            <a:pPr lvl="1">
              <a:lnSpc>
                <a:spcPct val="100000"/>
              </a:lnSpc>
            </a:pPr>
            <a:r>
              <a:rPr lang="en-US" altLang="en-US" dirty="0"/>
              <a:t>General device-driver interface</a:t>
            </a:r>
          </a:p>
          <a:p>
            <a:pPr lvl="1">
              <a:lnSpc>
                <a:spcPct val="100000"/>
              </a:lnSpc>
            </a:pPr>
            <a:r>
              <a:rPr lang="en-US" altLang="en-US" dirty="0"/>
              <a:t>Drivers for specific hardware devices</a:t>
            </a:r>
          </a:p>
        </p:txBody>
      </p:sp>
      <p:sp>
        <p:nvSpPr>
          <p:cNvPr id="2" name="Footer Placeholder 1">
            <a:extLst>
              <a:ext uri="{FF2B5EF4-FFF2-40B4-BE49-F238E27FC236}">
                <a16:creationId xmlns:a16="http://schemas.microsoft.com/office/drawing/2014/main" id="{625E70BA-110B-DE4C-917D-E7A7D1AC2DE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FC8D7DAE-F9E9-EC4F-80FB-47A793A2D46B}"/>
              </a:ext>
            </a:extLst>
          </p:cNvPr>
          <p:cNvSpPr>
            <a:spLocks noGrp="1"/>
          </p:cNvSpPr>
          <p:nvPr>
            <p:ph type="sldNum" sz="quarter" idx="12"/>
          </p:nvPr>
        </p:nvSpPr>
        <p:spPr/>
        <p:txBody>
          <a:bodyPr/>
          <a:lstStyle/>
          <a:p>
            <a:fld id="{5BD03FC5-F6F7-2D49-A698-7E5772AF60BC}"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A938543-F328-B249-9A00-5E0EAB55B4EE}"/>
              </a:ext>
            </a:extLst>
          </p:cNvPr>
          <p:cNvSpPr>
            <a:spLocks noGrp="1" noChangeArrowheads="1"/>
          </p:cNvSpPr>
          <p:nvPr>
            <p:ph type="title"/>
          </p:nvPr>
        </p:nvSpPr>
        <p:spPr>
          <a:xfrm>
            <a:off x="657808" y="529541"/>
            <a:ext cx="7897812" cy="576263"/>
          </a:xfrm>
        </p:spPr>
        <p:txBody>
          <a:bodyPr/>
          <a:lstStyle/>
          <a:p>
            <a:pPr eaLnBrk="1" hangingPunct="1"/>
            <a:r>
              <a:rPr lang="en-US" altLang="en-US" dirty="0"/>
              <a:t>Interrupt-Driven I/O Cycle</a:t>
            </a:r>
            <a:endParaRPr lang="en-US" altLang="en-US" sz="2400" dirty="0"/>
          </a:p>
        </p:txBody>
      </p:sp>
      <p:pic>
        <p:nvPicPr>
          <p:cNvPr id="13315" name="Picture 8">
            <a:extLst>
              <a:ext uri="{FF2B5EF4-FFF2-40B4-BE49-F238E27FC236}">
                <a16:creationId xmlns:a16="http://schemas.microsoft.com/office/drawing/2014/main" id="{9D479F2E-B40D-3C47-AAC6-E4192B965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3" y="1773922"/>
            <a:ext cx="5059362"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E54318E-686F-CA40-B317-99E803A94316}"/>
              </a:ext>
            </a:extLst>
          </p:cNvPr>
          <p:cNvSpPr>
            <a:spLocks noGrp="1" noChangeArrowheads="1"/>
          </p:cNvSpPr>
          <p:nvPr>
            <p:ph type="title"/>
          </p:nvPr>
        </p:nvSpPr>
        <p:spPr>
          <a:xfrm>
            <a:off x="592238" y="631804"/>
            <a:ext cx="8229600" cy="576263"/>
          </a:xfrm>
        </p:spPr>
        <p:txBody>
          <a:bodyPr/>
          <a:lstStyle/>
          <a:p>
            <a:pPr eaLnBrk="1" hangingPunct="1"/>
            <a:r>
              <a:rPr lang="en-US" altLang="en-US" dirty="0"/>
              <a:t>A Kernel I/O Structure</a:t>
            </a:r>
            <a:endParaRPr lang="en-US" altLang="en-US" sz="2400" dirty="0"/>
          </a:p>
        </p:txBody>
      </p:sp>
      <p:pic>
        <p:nvPicPr>
          <p:cNvPr id="19459" name="Picture 5">
            <a:extLst>
              <a:ext uri="{FF2B5EF4-FFF2-40B4-BE49-F238E27FC236}">
                <a16:creationId xmlns:a16="http://schemas.microsoft.com/office/drawing/2014/main" id="{0A2F1358-0872-7347-8713-9FA963E0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513" y="1906608"/>
            <a:ext cx="5738812"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5E50-954B-A148-B7A1-4D35A29B63D8}"/>
              </a:ext>
            </a:extLst>
          </p:cNvPr>
          <p:cNvSpPr>
            <a:spLocks noGrp="1"/>
          </p:cNvSpPr>
          <p:nvPr>
            <p:ph type="title"/>
          </p:nvPr>
        </p:nvSpPr>
        <p:spPr/>
        <p:txBody>
          <a:bodyPr/>
          <a:lstStyle/>
          <a:p>
            <a:r>
              <a:rPr lang="en-US" dirty="0"/>
              <a:t>Technical and Business Considerations (1)</a:t>
            </a:r>
          </a:p>
        </p:txBody>
      </p:sp>
      <p:sp>
        <p:nvSpPr>
          <p:cNvPr id="3" name="Content Placeholder 2">
            <a:extLst>
              <a:ext uri="{FF2B5EF4-FFF2-40B4-BE49-F238E27FC236}">
                <a16:creationId xmlns:a16="http://schemas.microsoft.com/office/drawing/2014/main" id="{21A6286B-7ACD-7245-994B-DAAC8D40B9E6}"/>
              </a:ext>
            </a:extLst>
          </p:cNvPr>
          <p:cNvSpPr>
            <a:spLocks noGrp="1"/>
          </p:cNvSpPr>
          <p:nvPr>
            <p:ph idx="1"/>
          </p:nvPr>
        </p:nvSpPr>
        <p:spPr>
          <a:xfrm>
            <a:off x="838200" y="1825625"/>
            <a:ext cx="7333033" cy="4351338"/>
          </a:xfrm>
        </p:spPr>
        <p:txBody>
          <a:bodyPr/>
          <a:lstStyle/>
          <a:p>
            <a:r>
              <a:rPr lang="en-US" b="1" dirty="0"/>
              <a:t>Connectivity Issues:</a:t>
            </a:r>
          </a:p>
          <a:p>
            <a:pPr lvl="1"/>
            <a:r>
              <a:rPr lang="en-US" dirty="0"/>
              <a:t>in traditional, on-premise deployments, the corporate network provides uninterrupted internet connectivity over LANs.</a:t>
            </a:r>
          </a:p>
          <a:p>
            <a:pPr lvl="2"/>
            <a:r>
              <a:rPr lang="en-US" dirty="0"/>
              <a:t>safeguarded using firewalls and monitoring software.</a:t>
            </a:r>
          </a:p>
          <a:p>
            <a:pPr lvl="2"/>
            <a:r>
              <a:rPr lang="en-US" dirty="0"/>
              <a:t>IT resources are located and managed within the organization.</a:t>
            </a:r>
          </a:p>
          <a:p>
            <a:pPr lvl="1"/>
            <a:r>
              <a:rPr lang="en-US" dirty="0"/>
              <a:t>cloud providers configure cloud-based IT resources to be accessible for both external and internal users through an internet connection.</a:t>
            </a:r>
          </a:p>
        </p:txBody>
      </p:sp>
      <p:pic>
        <p:nvPicPr>
          <p:cNvPr id="5" name="Picture 2">
            <a:extLst>
              <a:ext uri="{FF2B5EF4-FFF2-40B4-BE49-F238E27FC236}">
                <a16:creationId xmlns:a16="http://schemas.microsoft.com/office/drawing/2014/main" id="{D9E8BEC0-88CD-F641-87C6-217B3DECC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233" y="1945532"/>
            <a:ext cx="3784061" cy="3210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BFBB5BA-B934-C542-B337-2B5E8FCAE90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6020BF3D-E400-A845-9ECF-17BEF78A38D9}"/>
              </a:ext>
            </a:extLst>
          </p:cNvPr>
          <p:cNvSpPr>
            <a:spLocks noGrp="1"/>
          </p:cNvSpPr>
          <p:nvPr>
            <p:ph type="sldNum" sz="quarter" idx="12"/>
          </p:nvPr>
        </p:nvSpPr>
        <p:spPr/>
        <p:txBody>
          <a:bodyPr/>
          <a:lstStyle/>
          <a:p>
            <a:fld id="{200DD954-184B-4D49-AD4D-2D5B1F9D4CEC}" type="slidenum">
              <a:rPr lang="en-US" smtClean="0"/>
              <a:t>14</a:t>
            </a:fld>
            <a:endParaRPr lang="en-US"/>
          </a:p>
        </p:txBody>
      </p:sp>
    </p:spTree>
    <p:extLst>
      <p:ext uri="{BB962C8B-B14F-4D97-AF65-F5344CB8AC3E}">
        <p14:creationId xmlns:p14="http://schemas.microsoft.com/office/powerpoint/2010/main" val="2586361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45E138B-F241-A544-9EA2-08EEA97E6E79}"/>
              </a:ext>
            </a:extLst>
          </p:cNvPr>
          <p:cNvSpPr>
            <a:spLocks noGrp="1" noChangeArrowheads="1"/>
          </p:cNvSpPr>
          <p:nvPr>
            <p:ph type="title"/>
          </p:nvPr>
        </p:nvSpPr>
        <p:spPr/>
        <p:txBody>
          <a:bodyPr/>
          <a:lstStyle/>
          <a:p>
            <a:r>
              <a:rPr lang="en-US" dirty="0"/>
              <a:t>OS Responsibilities (5/5):</a:t>
            </a:r>
            <a:br>
              <a:rPr lang="en-US" altLang="en-US" dirty="0"/>
            </a:br>
            <a:r>
              <a:rPr lang="en-US" altLang="en-US" dirty="0"/>
              <a:t>Protection and Security</a:t>
            </a:r>
          </a:p>
        </p:txBody>
      </p:sp>
      <p:sp>
        <p:nvSpPr>
          <p:cNvPr id="45059" name="Rectangle 3">
            <a:extLst>
              <a:ext uri="{FF2B5EF4-FFF2-40B4-BE49-F238E27FC236}">
                <a16:creationId xmlns:a16="http://schemas.microsoft.com/office/drawing/2014/main" id="{0FDEE370-3B14-024C-97D8-6C155D425C5C}"/>
              </a:ext>
            </a:extLst>
          </p:cNvPr>
          <p:cNvSpPr>
            <a:spLocks noGrp="1" noChangeArrowheads="1"/>
          </p:cNvSpPr>
          <p:nvPr>
            <p:ph idx="1"/>
          </p:nvPr>
        </p:nvSpPr>
        <p:spPr/>
        <p:txBody>
          <a:bodyPr>
            <a:noAutofit/>
          </a:bodyPr>
          <a:lstStyle/>
          <a:p>
            <a:pPr>
              <a:lnSpc>
                <a:spcPct val="100000"/>
              </a:lnSpc>
            </a:pPr>
            <a:r>
              <a:rPr lang="en-US" altLang="en-US" sz="2400" b="1" dirty="0">
                <a:solidFill>
                  <a:srgbClr val="3366FF"/>
                </a:solidFill>
              </a:rPr>
              <a:t>Protection </a:t>
            </a:r>
            <a:r>
              <a:rPr lang="en-US" altLang="en-US" sz="2400" dirty="0"/>
              <a:t>– any mechanism for controlling access of processes or users to resources defined by the OS</a:t>
            </a:r>
            <a:endParaRPr lang="en-US" altLang="en-US" sz="700" dirty="0"/>
          </a:p>
          <a:p>
            <a:pPr>
              <a:lnSpc>
                <a:spcPct val="100000"/>
              </a:lnSpc>
            </a:pPr>
            <a:r>
              <a:rPr lang="en-US" altLang="en-US" sz="2400" b="1" dirty="0">
                <a:solidFill>
                  <a:srgbClr val="3366FF"/>
                </a:solidFill>
              </a:rPr>
              <a:t>Security </a:t>
            </a:r>
            <a:r>
              <a:rPr lang="en-US" altLang="en-US" sz="2400" dirty="0"/>
              <a:t>– defense of the system against internal and external attacks</a:t>
            </a:r>
          </a:p>
          <a:p>
            <a:pPr lvl="1">
              <a:lnSpc>
                <a:spcPct val="100000"/>
              </a:lnSpc>
            </a:pPr>
            <a:r>
              <a:rPr lang="en-US" altLang="en-US" sz="2000" dirty="0"/>
              <a:t>Huge range, including denial-of-service, worms, viruses, identity theft, theft of service</a:t>
            </a:r>
            <a:endParaRPr lang="en-US" altLang="en-US" sz="700" dirty="0"/>
          </a:p>
          <a:p>
            <a:pPr>
              <a:lnSpc>
                <a:spcPct val="100000"/>
              </a:lnSpc>
            </a:pPr>
            <a:r>
              <a:rPr lang="en-US" altLang="en-US" sz="2400" dirty="0"/>
              <a:t>Systems generally first distinguish among users, to determine who can do what</a:t>
            </a:r>
          </a:p>
          <a:p>
            <a:pPr lvl="1">
              <a:lnSpc>
                <a:spcPct val="100000"/>
              </a:lnSpc>
            </a:pPr>
            <a:r>
              <a:rPr lang="en-US" altLang="en-US" sz="2000" dirty="0"/>
              <a:t>User identities (</a:t>
            </a:r>
            <a:r>
              <a:rPr lang="en-US" altLang="en-US" sz="2000" b="1" dirty="0">
                <a:solidFill>
                  <a:srgbClr val="3366FF"/>
                </a:solidFill>
              </a:rPr>
              <a:t>user IDs</a:t>
            </a:r>
            <a:r>
              <a:rPr lang="en-US" altLang="en-US" sz="2000" dirty="0"/>
              <a:t>, security IDs) include name and associated number, one per user</a:t>
            </a:r>
          </a:p>
          <a:p>
            <a:pPr lvl="1">
              <a:lnSpc>
                <a:spcPct val="100000"/>
              </a:lnSpc>
            </a:pPr>
            <a:r>
              <a:rPr lang="en-US" altLang="en-US" sz="2000" dirty="0"/>
              <a:t>User ID then associated with all files, processes of that user to determine access control</a:t>
            </a:r>
          </a:p>
          <a:p>
            <a:pPr lvl="1">
              <a:lnSpc>
                <a:spcPct val="100000"/>
              </a:lnSpc>
            </a:pPr>
            <a:r>
              <a:rPr lang="en-US" altLang="en-US" sz="2000" dirty="0"/>
              <a:t>Group identifier (</a:t>
            </a:r>
            <a:r>
              <a:rPr lang="en-US" altLang="en-US" sz="2000" b="1" dirty="0">
                <a:solidFill>
                  <a:srgbClr val="3366FF"/>
                </a:solidFill>
              </a:rPr>
              <a:t>group ID</a:t>
            </a:r>
            <a:r>
              <a:rPr lang="en-US" altLang="en-US" sz="2000" dirty="0"/>
              <a:t>) allows set of users to be defined and controls managed, then also associated with each process, file</a:t>
            </a:r>
          </a:p>
          <a:p>
            <a:pPr lvl="1">
              <a:lnSpc>
                <a:spcPct val="100000"/>
              </a:lnSpc>
            </a:pPr>
            <a:r>
              <a:rPr lang="en-US" altLang="en-US" sz="2000" b="1" dirty="0">
                <a:solidFill>
                  <a:srgbClr val="3366FF"/>
                </a:solidFill>
              </a:rPr>
              <a:t>Privilege escalation </a:t>
            </a:r>
            <a:r>
              <a:rPr lang="en-US" altLang="en-US" sz="2000" dirty="0"/>
              <a:t>allows user to change to effective ID with more rights</a:t>
            </a:r>
          </a:p>
        </p:txBody>
      </p:sp>
      <p:sp>
        <p:nvSpPr>
          <p:cNvPr id="2" name="Footer Placeholder 1">
            <a:extLst>
              <a:ext uri="{FF2B5EF4-FFF2-40B4-BE49-F238E27FC236}">
                <a16:creationId xmlns:a16="http://schemas.microsoft.com/office/drawing/2014/main" id="{AD3F5FB5-C8D7-2E4A-8F18-E9FA0E954E92}"/>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0BD284F9-A245-FE48-902E-5102E4E31216}"/>
              </a:ext>
            </a:extLst>
          </p:cNvPr>
          <p:cNvSpPr>
            <a:spLocks noGrp="1"/>
          </p:cNvSpPr>
          <p:nvPr>
            <p:ph type="sldNum" sz="quarter" idx="12"/>
          </p:nvPr>
        </p:nvSpPr>
        <p:spPr/>
        <p:txBody>
          <a:bodyPr/>
          <a:lstStyle/>
          <a:p>
            <a:fld id="{5BD03FC5-F6F7-2D49-A698-7E5772AF60BC}"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BDFD6A97-A583-4927-9DEB-150892E5E1AA}"/>
              </a:ext>
            </a:extLst>
          </p:cNvPr>
          <p:cNvSpPr>
            <a:spLocks noGrp="1" noChangeArrowheads="1"/>
          </p:cNvSpPr>
          <p:nvPr>
            <p:ph type="ctrTitle"/>
          </p:nvPr>
        </p:nvSpPr>
        <p:spPr>
          <a:xfrm>
            <a:off x="1762125" y="1781175"/>
            <a:ext cx="8458200" cy="1143000"/>
          </a:xfrm>
        </p:spPr>
        <p:txBody>
          <a:bodyPr/>
          <a:lstStyle/>
          <a:p>
            <a:pPr eaLnBrk="1" hangingPunct="1"/>
            <a:r>
              <a:rPr lang="en-US" altLang="en-US" dirty="0"/>
              <a:t>Chapter 16:  Virtual Machines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D3793D79-10EE-47EC-8B82-639D58B1DF4E}"/>
              </a:ext>
            </a:extLst>
          </p:cNvPr>
          <p:cNvSpPr>
            <a:spLocks noGrp="1" noChangeArrowheads="1"/>
          </p:cNvSpPr>
          <p:nvPr>
            <p:ph type="title"/>
          </p:nvPr>
        </p:nvSpPr>
        <p:spPr>
          <a:xfrm>
            <a:off x="2451066" y="235211"/>
            <a:ext cx="7685087" cy="576263"/>
          </a:xfrm>
        </p:spPr>
        <p:txBody>
          <a:bodyPr/>
          <a:lstStyle/>
          <a:p>
            <a:pPr eaLnBrk="1" hangingPunct="1"/>
            <a:r>
              <a:rPr lang="en-US" altLang="en-US" dirty="0"/>
              <a:t>Chapter 16: Virtual Machines</a:t>
            </a:r>
          </a:p>
        </p:txBody>
      </p:sp>
      <p:sp>
        <p:nvSpPr>
          <p:cNvPr id="7170" name="Rectangle 3">
            <a:extLst>
              <a:ext uri="{FF2B5EF4-FFF2-40B4-BE49-F238E27FC236}">
                <a16:creationId xmlns:a16="http://schemas.microsoft.com/office/drawing/2014/main" id="{36F79859-EEFC-42BE-8F7A-535E7BEA8697}"/>
              </a:ext>
            </a:extLst>
          </p:cNvPr>
          <p:cNvSpPr>
            <a:spLocks noGrp="1" noChangeArrowheads="1"/>
          </p:cNvSpPr>
          <p:nvPr>
            <p:ph type="body" idx="1"/>
          </p:nvPr>
        </p:nvSpPr>
        <p:spPr>
          <a:xfrm>
            <a:off x="570068" y="1298114"/>
            <a:ext cx="7351712" cy="4483100"/>
          </a:xfrm>
        </p:spPr>
        <p:txBody>
          <a:bodyPr/>
          <a:lstStyle/>
          <a:p>
            <a:r>
              <a:rPr lang="en-US" altLang="en-US" dirty="0"/>
              <a:t>Overview</a:t>
            </a:r>
          </a:p>
          <a:p>
            <a:r>
              <a:rPr lang="en-US" altLang="en-US" dirty="0"/>
              <a:t>History</a:t>
            </a:r>
          </a:p>
          <a:p>
            <a:r>
              <a:rPr lang="en-US" altLang="en-US" dirty="0"/>
              <a:t>Benefits and Features</a:t>
            </a:r>
          </a:p>
          <a:p>
            <a:r>
              <a:rPr lang="en-US" altLang="en-US" dirty="0"/>
              <a:t>Building Blocks</a:t>
            </a:r>
          </a:p>
          <a:p>
            <a:r>
              <a:rPr lang="en-US" altLang="en-US" dirty="0"/>
              <a:t>Types of Virtual Machines and Their Implementations</a:t>
            </a:r>
          </a:p>
          <a:p>
            <a:r>
              <a:rPr lang="en-US" altLang="en-US" dirty="0"/>
              <a:t>Virtualization and Operating-System Components</a:t>
            </a:r>
          </a:p>
          <a:p>
            <a:r>
              <a:rPr lang="en-US" altLang="en-US" dirty="0"/>
              <a:t>Examples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22E2817A-A784-4FDF-860E-5423959025E8}"/>
              </a:ext>
            </a:extLst>
          </p:cNvPr>
          <p:cNvSpPr>
            <a:spLocks noGrp="1" noChangeArrowheads="1"/>
          </p:cNvSpPr>
          <p:nvPr>
            <p:ph type="title"/>
          </p:nvPr>
        </p:nvSpPr>
        <p:spPr>
          <a:xfrm>
            <a:off x="1981200" y="245129"/>
            <a:ext cx="8229600" cy="576263"/>
          </a:xfrm>
        </p:spPr>
        <p:txBody>
          <a:bodyPr/>
          <a:lstStyle/>
          <a:p>
            <a:pPr eaLnBrk="1" hangingPunct="1"/>
            <a:r>
              <a:rPr lang="en-US" altLang="en-US" dirty="0"/>
              <a:t>Chapter Objectives</a:t>
            </a:r>
          </a:p>
        </p:txBody>
      </p:sp>
      <p:sp>
        <p:nvSpPr>
          <p:cNvPr id="9218" name="Rectangle 3">
            <a:extLst>
              <a:ext uri="{FF2B5EF4-FFF2-40B4-BE49-F238E27FC236}">
                <a16:creationId xmlns:a16="http://schemas.microsoft.com/office/drawing/2014/main" id="{DCC3FC06-192F-4515-B0AA-B20F1B47BC9A}"/>
              </a:ext>
            </a:extLst>
          </p:cNvPr>
          <p:cNvSpPr>
            <a:spLocks noGrp="1" noChangeArrowheads="1"/>
          </p:cNvSpPr>
          <p:nvPr>
            <p:ph type="body" idx="1"/>
          </p:nvPr>
        </p:nvSpPr>
        <p:spPr>
          <a:xfrm>
            <a:off x="655237" y="1108277"/>
            <a:ext cx="7646922" cy="4030663"/>
          </a:xfrm>
        </p:spPr>
        <p:txBody>
          <a:bodyPr/>
          <a:lstStyle/>
          <a:p>
            <a:r>
              <a:rPr lang="en-US" altLang="en-US" dirty="0"/>
              <a:t>Explore the history and benefits of virtual machines</a:t>
            </a:r>
          </a:p>
          <a:p>
            <a:r>
              <a:rPr lang="en-US" altLang="en-US" dirty="0"/>
              <a:t>Discuss the various virtual machine technologies</a:t>
            </a:r>
          </a:p>
          <a:p>
            <a:r>
              <a:rPr lang="en-US" altLang="en-US" dirty="0"/>
              <a:t>Describe the methods used to implement virtualization</a:t>
            </a:r>
          </a:p>
          <a:p>
            <a:r>
              <a:rPr lang="en-US" altLang="en-US" dirty="0"/>
              <a:t>Show the most common hardware features that support virtualization and explain how they are used by operating-system modules</a:t>
            </a:r>
          </a:p>
          <a:p>
            <a:r>
              <a:rPr lang="en-US" altLang="en-US" dirty="0"/>
              <a:t>Discuss current virtualization research areas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D9CDAEFF-5D04-4BB1-BC22-EA36E408CD99}"/>
              </a:ext>
            </a:extLst>
          </p:cNvPr>
          <p:cNvSpPr>
            <a:spLocks noGrp="1" noChangeArrowheads="1"/>
          </p:cNvSpPr>
          <p:nvPr>
            <p:ph type="title"/>
          </p:nvPr>
        </p:nvSpPr>
        <p:spPr>
          <a:xfrm>
            <a:off x="1869229" y="239749"/>
            <a:ext cx="8229600" cy="576263"/>
          </a:xfrm>
        </p:spPr>
        <p:txBody>
          <a:bodyPr/>
          <a:lstStyle/>
          <a:p>
            <a:r>
              <a:rPr lang="en-US" altLang="en-US" dirty="0"/>
              <a:t>Overview</a:t>
            </a:r>
          </a:p>
        </p:txBody>
      </p:sp>
      <p:sp>
        <p:nvSpPr>
          <p:cNvPr id="11266" name="Content Placeholder 2">
            <a:extLst>
              <a:ext uri="{FF2B5EF4-FFF2-40B4-BE49-F238E27FC236}">
                <a16:creationId xmlns:a16="http://schemas.microsoft.com/office/drawing/2014/main" id="{8A873FE0-DB34-4EF0-8FF0-4A782D9AB37D}"/>
              </a:ext>
            </a:extLst>
          </p:cNvPr>
          <p:cNvSpPr>
            <a:spLocks noGrp="1" noChangeArrowheads="1"/>
          </p:cNvSpPr>
          <p:nvPr>
            <p:ph idx="1"/>
          </p:nvPr>
        </p:nvSpPr>
        <p:spPr>
          <a:xfrm>
            <a:off x="643080" y="1127704"/>
            <a:ext cx="11105224" cy="5124450"/>
          </a:xfrm>
        </p:spPr>
        <p:txBody>
          <a:bodyPr/>
          <a:lstStyle/>
          <a:p>
            <a:r>
              <a:rPr lang="en-US" altLang="en-US" dirty="0">
                <a:solidFill>
                  <a:srgbClr val="FF0000"/>
                </a:solidFill>
              </a:rPr>
              <a:t>Fundamental idea </a:t>
            </a:r>
            <a:r>
              <a:rPr lang="en-US" altLang="en-US" dirty="0"/>
              <a:t>– abstract hardware of a single computer into several different execution environments</a:t>
            </a:r>
          </a:p>
          <a:p>
            <a:pPr lvl="1"/>
            <a:r>
              <a:rPr lang="en-US" altLang="en-US" dirty="0"/>
              <a:t>Similar to layered approach</a:t>
            </a:r>
          </a:p>
          <a:p>
            <a:pPr lvl="1"/>
            <a:r>
              <a:rPr lang="en-US" altLang="en-US" dirty="0"/>
              <a:t>But layer creates virtual system (</a:t>
            </a:r>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machine</a:t>
            </a:r>
            <a:r>
              <a:rPr lang="en-US" altLang="en-US" dirty="0"/>
              <a:t>, or </a:t>
            </a:r>
            <a:r>
              <a:rPr lang="en-US" altLang="en-US" b="1" dirty="0">
                <a:solidFill>
                  <a:srgbClr val="006699"/>
                </a:solidFill>
                <a:latin typeface="+mj-lt"/>
              </a:rPr>
              <a:t>VM</a:t>
            </a:r>
            <a:r>
              <a:rPr lang="en-US" altLang="en-US" dirty="0"/>
              <a:t>) on which operation systems or applications can run</a:t>
            </a:r>
          </a:p>
          <a:p>
            <a:r>
              <a:rPr lang="en-US" altLang="en-US" dirty="0"/>
              <a:t>Several components</a:t>
            </a:r>
          </a:p>
          <a:p>
            <a:pPr lvl="1"/>
            <a:r>
              <a:rPr lang="en-US" altLang="en-US" b="1" dirty="0">
                <a:solidFill>
                  <a:srgbClr val="006699"/>
                </a:solidFill>
                <a:latin typeface="+mj-lt"/>
              </a:rPr>
              <a:t>Host</a:t>
            </a:r>
            <a:r>
              <a:rPr lang="en-US" altLang="en-US" dirty="0"/>
              <a:t> – underlying hardware system</a:t>
            </a:r>
          </a:p>
          <a:p>
            <a:pPr lvl="1"/>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machine</a:t>
            </a:r>
            <a:r>
              <a:rPr lang="en-US" altLang="en-US" b="1" dirty="0">
                <a:solidFill>
                  <a:srgbClr val="3366FF"/>
                </a:solidFill>
              </a:rPr>
              <a:t> </a:t>
            </a:r>
            <a:r>
              <a:rPr lang="en-US" altLang="en-US" b="1" dirty="0">
                <a:solidFill>
                  <a:srgbClr val="006699"/>
                </a:solidFill>
                <a:latin typeface="+mj-lt"/>
              </a:rPr>
              <a:t>manager</a:t>
            </a:r>
            <a:r>
              <a:rPr lang="en-US" altLang="en-US" b="1" dirty="0">
                <a:solidFill>
                  <a:srgbClr val="3366FF"/>
                </a:solidFill>
              </a:rPr>
              <a:t> </a:t>
            </a:r>
            <a:r>
              <a:rPr lang="en-US" altLang="en-US" dirty="0"/>
              <a:t>(</a:t>
            </a:r>
            <a:r>
              <a:rPr lang="en-US" altLang="en-US" b="1" dirty="0">
                <a:solidFill>
                  <a:srgbClr val="006699"/>
                </a:solidFill>
                <a:latin typeface="+mj-lt"/>
              </a:rPr>
              <a:t>VMM</a:t>
            </a:r>
            <a:r>
              <a:rPr lang="en-US" altLang="en-US" dirty="0"/>
              <a:t>) or </a:t>
            </a:r>
            <a:r>
              <a:rPr lang="en-US" altLang="en-US" b="1" dirty="0">
                <a:solidFill>
                  <a:srgbClr val="006699"/>
                </a:solidFill>
                <a:latin typeface="+mj-lt"/>
              </a:rPr>
              <a:t>hypervisor</a:t>
            </a:r>
            <a:r>
              <a:rPr lang="en-US" altLang="en-US" dirty="0"/>
              <a:t> – creates and runs virtual machines by providing interface that is </a:t>
            </a:r>
            <a:r>
              <a:rPr lang="en-US" altLang="en-US" b="1" i="1" dirty="0"/>
              <a:t>identical</a:t>
            </a:r>
            <a:r>
              <a:rPr lang="en-US" altLang="en-US" dirty="0"/>
              <a:t> to the host</a:t>
            </a:r>
          </a:p>
          <a:p>
            <a:pPr lvl="2"/>
            <a:r>
              <a:rPr lang="en-US" altLang="en-US" dirty="0"/>
              <a:t>(Except in the case of paravirtualization)</a:t>
            </a:r>
          </a:p>
          <a:p>
            <a:pPr lvl="1"/>
            <a:r>
              <a:rPr lang="en-US" altLang="en-US" b="1" dirty="0">
                <a:solidFill>
                  <a:srgbClr val="006699"/>
                </a:solidFill>
                <a:latin typeface="+mj-lt"/>
              </a:rPr>
              <a:t>Guest</a:t>
            </a:r>
            <a:r>
              <a:rPr lang="en-US" altLang="en-US" dirty="0"/>
              <a:t> – process provided with virtual copy of the host</a:t>
            </a:r>
          </a:p>
          <a:p>
            <a:pPr lvl="2"/>
            <a:r>
              <a:rPr lang="en-US" altLang="en-US" dirty="0"/>
              <a:t>Usually an operating system</a:t>
            </a:r>
          </a:p>
          <a:p>
            <a:r>
              <a:rPr lang="en-US" altLang="en-US" dirty="0"/>
              <a:t>Single physical machine can run multiple operating systems concurrently, each in its own virtual machine</a:t>
            </a:r>
          </a:p>
          <a:p>
            <a:pPr lvl="2">
              <a:buFont typeface="Webdings" panose="05030102010509060703" pitchFamily="18" charset="2"/>
              <a:buNone/>
            </a:pPr>
            <a:r>
              <a:rPr lang="en-US" altLang="en-US" dirty="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C2077732-D952-42CD-BEA3-2E1B2C804792}"/>
              </a:ext>
            </a:extLst>
          </p:cNvPr>
          <p:cNvSpPr>
            <a:spLocks noGrp="1" noChangeArrowheads="1"/>
          </p:cNvSpPr>
          <p:nvPr>
            <p:ph type="title"/>
          </p:nvPr>
        </p:nvSpPr>
        <p:spPr>
          <a:xfrm>
            <a:off x="2233128" y="230418"/>
            <a:ext cx="7875033" cy="576263"/>
          </a:xfrm>
        </p:spPr>
        <p:txBody>
          <a:bodyPr/>
          <a:lstStyle/>
          <a:p>
            <a:r>
              <a:rPr lang="en-US" altLang="en-US" dirty="0"/>
              <a:t>System Models</a:t>
            </a:r>
          </a:p>
        </p:txBody>
      </p:sp>
      <p:pic>
        <p:nvPicPr>
          <p:cNvPr id="12290" name="Content Placeholder 3" descr="16_01.pdf">
            <a:extLst>
              <a:ext uri="{FF2B5EF4-FFF2-40B4-BE49-F238E27FC236}">
                <a16:creationId xmlns:a16="http://schemas.microsoft.com/office/drawing/2014/main" id="{03B43611-7A1F-4DE3-AC8C-9C215B63F0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9419" b="9419"/>
          <a:stretch>
            <a:fillRect/>
          </a:stretch>
        </p:blipFill>
        <p:spPr>
          <a:xfrm>
            <a:off x="2998789" y="1512889"/>
            <a:ext cx="6467475" cy="3559175"/>
          </a:xfrm>
        </p:spPr>
      </p:pic>
      <p:sp>
        <p:nvSpPr>
          <p:cNvPr id="12291" name="TextBox 4">
            <a:extLst>
              <a:ext uri="{FF2B5EF4-FFF2-40B4-BE49-F238E27FC236}">
                <a16:creationId xmlns:a16="http://schemas.microsoft.com/office/drawing/2014/main" id="{143F43E3-3476-4125-B69C-985F6672B46F}"/>
              </a:ext>
            </a:extLst>
          </p:cNvPr>
          <p:cNvSpPr txBox="1">
            <a:spLocks noChangeArrowheads="1"/>
          </p:cNvSpPr>
          <p:nvPr/>
        </p:nvSpPr>
        <p:spPr bwMode="auto">
          <a:xfrm>
            <a:off x="2513014" y="5200650"/>
            <a:ext cx="301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a:solidFill>
                  <a:srgbClr val="000000"/>
                </a:solidFill>
                <a:latin typeface="Verdana" panose="020B0604030504040204" pitchFamily="34" charset="0"/>
              </a:rPr>
              <a:t>    Non-virtual machine</a:t>
            </a:r>
          </a:p>
        </p:txBody>
      </p:sp>
      <p:sp>
        <p:nvSpPr>
          <p:cNvPr id="12292" name="TextBox 5">
            <a:extLst>
              <a:ext uri="{FF2B5EF4-FFF2-40B4-BE49-F238E27FC236}">
                <a16:creationId xmlns:a16="http://schemas.microsoft.com/office/drawing/2014/main" id="{C3AFBD6F-344D-4B72-A57E-1CCABB19E5D8}"/>
              </a:ext>
            </a:extLst>
          </p:cNvPr>
          <p:cNvSpPr txBox="1">
            <a:spLocks noChangeArrowheads="1"/>
          </p:cNvSpPr>
          <p:nvPr/>
        </p:nvSpPr>
        <p:spPr bwMode="auto">
          <a:xfrm>
            <a:off x="6980238" y="5186364"/>
            <a:ext cx="281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a:solidFill>
                  <a:srgbClr val="000000"/>
                </a:solidFill>
                <a:latin typeface="Verdana" panose="020B0604030504040204" pitchFamily="34" charset="0"/>
              </a:rPr>
              <a:t>     Virtual machine</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E568BDA7-F579-4F27-A4A8-02B33AD7530B}"/>
              </a:ext>
            </a:extLst>
          </p:cNvPr>
          <p:cNvSpPr>
            <a:spLocks noGrp="1" noChangeArrowheads="1"/>
          </p:cNvSpPr>
          <p:nvPr>
            <p:ph type="title"/>
          </p:nvPr>
        </p:nvSpPr>
        <p:spPr>
          <a:xfrm>
            <a:off x="1981200" y="240331"/>
            <a:ext cx="8229600" cy="576263"/>
          </a:xfrm>
        </p:spPr>
        <p:txBody>
          <a:bodyPr/>
          <a:lstStyle/>
          <a:p>
            <a:r>
              <a:rPr lang="en-US" altLang="en-US" dirty="0"/>
              <a:t>Implementation of VMMs</a:t>
            </a:r>
          </a:p>
        </p:txBody>
      </p:sp>
      <p:sp>
        <p:nvSpPr>
          <p:cNvPr id="13314" name="Content Placeholder 2">
            <a:extLst>
              <a:ext uri="{FF2B5EF4-FFF2-40B4-BE49-F238E27FC236}">
                <a16:creationId xmlns:a16="http://schemas.microsoft.com/office/drawing/2014/main" id="{AF435FFC-3B82-41EE-8CDD-26968071E844}"/>
              </a:ext>
            </a:extLst>
          </p:cNvPr>
          <p:cNvSpPr>
            <a:spLocks noGrp="1" noChangeArrowheads="1"/>
          </p:cNvSpPr>
          <p:nvPr>
            <p:ph idx="1"/>
          </p:nvPr>
        </p:nvSpPr>
        <p:spPr>
          <a:xfrm>
            <a:off x="609362" y="1118838"/>
            <a:ext cx="10467610" cy="4814888"/>
          </a:xfrm>
        </p:spPr>
        <p:txBody>
          <a:bodyPr/>
          <a:lstStyle/>
          <a:p>
            <a:r>
              <a:rPr lang="en-US" altLang="en-US" dirty="0"/>
              <a:t>Vary greatly, with options including:</a:t>
            </a:r>
          </a:p>
          <a:p>
            <a:pPr lvl="1"/>
            <a:r>
              <a:rPr lang="en-US" altLang="en-US" b="1" dirty="0">
                <a:solidFill>
                  <a:srgbClr val="006699"/>
                </a:solidFill>
                <a:latin typeface="+mj-lt"/>
              </a:rPr>
              <a:t>Type 0 hypervisors </a:t>
            </a:r>
            <a:r>
              <a:rPr lang="en-US" altLang="en-US" b="1" dirty="0"/>
              <a:t>- </a:t>
            </a:r>
            <a:r>
              <a:rPr lang="en-US" altLang="en-US" dirty="0"/>
              <a:t>Hardware-based solutions that provide support for virtual machine creation and management via firmware</a:t>
            </a:r>
          </a:p>
          <a:p>
            <a:pPr lvl="2"/>
            <a:r>
              <a:rPr lang="en-US" altLang="en-US" dirty="0"/>
              <a:t>IBM LPARs and Oracle LDOMs are examples</a:t>
            </a:r>
          </a:p>
          <a:p>
            <a:pPr lvl="1"/>
            <a:r>
              <a:rPr lang="en-US" altLang="en-US" b="1" dirty="0">
                <a:solidFill>
                  <a:srgbClr val="006699"/>
                </a:solidFill>
                <a:latin typeface="+mj-lt"/>
              </a:rPr>
              <a:t>Type 1 hypervisors </a:t>
            </a:r>
            <a:r>
              <a:rPr lang="en-US" altLang="en-US" b="1" dirty="0"/>
              <a:t>- </a:t>
            </a:r>
            <a:r>
              <a:rPr lang="en-US" altLang="en-US" dirty="0"/>
              <a:t>Operating-system-like software built to provide virtualization</a:t>
            </a:r>
          </a:p>
          <a:p>
            <a:pPr lvl="2"/>
            <a:r>
              <a:rPr lang="en-US" altLang="en-US" dirty="0"/>
              <a:t>Including VMware ESX, </a:t>
            </a:r>
            <a:r>
              <a:rPr lang="en-US" altLang="en-US" dirty="0" err="1"/>
              <a:t>Joyent</a:t>
            </a:r>
            <a:r>
              <a:rPr lang="en-US" altLang="en-US" dirty="0"/>
              <a:t> </a:t>
            </a:r>
            <a:r>
              <a:rPr lang="en-US" altLang="en-US" dirty="0" err="1"/>
              <a:t>SmartOS</a:t>
            </a:r>
            <a:r>
              <a:rPr lang="en-US" altLang="en-US" dirty="0"/>
              <a:t>, and Citrix </a:t>
            </a:r>
            <a:r>
              <a:rPr lang="en-US" altLang="en-US" dirty="0" err="1"/>
              <a:t>XenServer</a:t>
            </a:r>
            <a:r>
              <a:rPr lang="en-US" altLang="en-US" dirty="0"/>
              <a:t> </a:t>
            </a:r>
          </a:p>
          <a:p>
            <a:pPr lvl="1"/>
            <a:r>
              <a:rPr lang="en-US" altLang="en-US" b="1" dirty="0">
                <a:solidFill>
                  <a:srgbClr val="006699"/>
                </a:solidFill>
                <a:latin typeface="+mj-lt"/>
              </a:rPr>
              <a:t>Type 1 hypervisors </a:t>
            </a:r>
            <a:r>
              <a:rPr lang="en-US" altLang="en-US" b="1" dirty="0"/>
              <a:t>– </a:t>
            </a:r>
            <a:r>
              <a:rPr lang="en-US" altLang="en-US" dirty="0"/>
              <a:t>Also includes general-purpose operating systems that provide standard functions as well as VMM functions</a:t>
            </a:r>
          </a:p>
          <a:p>
            <a:pPr lvl="2"/>
            <a:r>
              <a:rPr lang="en-US" altLang="en-US" dirty="0"/>
              <a:t>Including Microsoft Windows Server with </a:t>
            </a:r>
            <a:r>
              <a:rPr lang="en-US" altLang="en-US" dirty="0" err="1"/>
              <a:t>HyperV</a:t>
            </a:r>
            <a:r>
              <a:rPr lang="en-US" altLang="en-US" dirty="0"/>
              <a:t> and RedHat Linux with KVM</a:t>
            </a:r>
          </a:p>
          <a:p>
            <a:pPr lvl="1"/>
            <a:r>
              <a:rPr lang="en-US" altLang="en-US" b="1" dirty="0">
                <a:solidFill>
                  <a:srgbClr val="006699"/>
                </a:solidFill>
                <a:latin typeface="+mj-lt"/>
              </a:rPr>
              <a:t>Type 2 hypervisors </a:t>
            </a:r>
            <a:r>
              <a:rPr lang="en-US" altLang="en-US" b="1" dirty="0"/>
              <a:t>- </a:t>
            </a:r>
            <a:r>
              <a:rPr lang="en-US" altLang="en-US" dirty="0"/>
              <a:t>Applications that run on standard operating systems but provide VMM features to guest operating systems</a:t>
            </a:r>
          </a:p>
          <a:p>
            <a:pPr lvl="2"/>
            <a:r>
              <a:rPr lang="en-US" altLang="en-US" b="1" dirty="0">
                <a:solidFill>
                  <a:srgbClr val="006699"/>
                </a:solidFill>
                <a:latin typeface="+mj-lt"/>
              </a:rPr>
              <a:t>Including</a:t>
            </a:r>
            <a:r>
              <a:rPr lang="en-US" altLang="en-US" dirty="0"/>
              <a:t> VMware Workstation and Fusion, Parallels Desktop, and Oracle VirtualBox</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01E737AA-A378-4B84-B2D1-3CD83CAC476A}"/>
              </a:ext>
            </a:extLst>
          </p:cNvPr>
          <p:cNvSpPr>
            <a:spLocks noGrp="1" noChangeArrowheads="1"/>
          </p:cNvSpPr>
          <p:nvPr>
            <p:ph type="title"/>
          </p:nvPr>
        </p:nvSpPr>
        <p:spPr>
          <a:xfrm>
            <a:off x="2690323" y="235374"/>
            <a:ext cx="7446574" cy="576262"/>
          </a:xfrm>
        </p:spPr>
        <p:txBody>
          <a:bodyPr/>
          <a:lstStyle/>
          <a:p>
            <a:r>
              <a:rPr lang="en-US" altLang="en-US" dirty="0"/>
              <a:t>Implementation of VMMs (Cont.)</a:t>
            </a:r>
          </a:p>
        </p:txBody>
      </p:sp>
      <p:sp>
        <p:nvSpPr>
          <p:cNvPr id="14338" name="Content Placeholder 2">
            <a:extLst>
              <a:ext uri="{FF2B5EF4-FFF2-40B4-BE49-F238E27FC236}">
                <a16:creationId xmlns:a16="http://schemas.microsoft.com/office/drawing/2014/main" id="{0F81358B-BFF4-4B48-A3A1-070A20036927}"/>
              </a:ext>
            </a:extLst>
          </p:cNvPr>
          <p:cNvSpPr>
            <a:spLocks noGrp="1" noChangeArrowheads="1"/>
          </p:cNvSpPr>
          <p:nvPr>
            <p:ph idx="1"/>
          </p:nvPr>
        </p:nvSpPr>
        <p:spPr>
          <a:xfrm>
            <a:off x="677804" y="1163637"/>
            <a:ext cx="11163097" cy="4530725"/>
          </a:xfrm>
        </p:spPr>
        <p:txBody>
          <a:bodyPr/>
          <a:lstStyle/>
          <a:p>
            <a:r>
              <a:rPr lang="en-US" altLang="en-US" dirty="0"/>
              <a:t>Other variations include: </a:t>
            </a:r>
          </a:p>
          <a:p>
            <a:pPr lvl="1"/>
            <a:r>
              <a:rPr lang="en-US" altLang="en-US" b="1" dirty="0">
                <a:solidFill>
                  <a:srgbClr val="006699"/>
                </a:solidFill>
                <a:latin typeface="+mj-lt"/>
              </a:rPr>
              <a:t>Paravirtualization</a:t>
            </a:r>
            <a:r>
              <a:rPr lang="en-US" altLang="en-US" dirty="0"/>
              <a:t> - Technique in which </a:t>
            </a:r>
            <a:r>
              <a:rPr lang="en-US" altLang="en-US" dirty="0">
                <a:highlight>
                  <a:srgbClr val="FFFF00"/>
                </a:highlight>
              </a:rPr>
              <a:t>the guest operating system is modified </a:t>
            </a:r>
            <a:r>
              <a:rPr lang="en-US" altLang="en-US" dirty="0"/>
              <a:t>to work in cooperation with the VMM to optimize performance </a:t>
            </a:r>
          </a:p>
          <a:p>
            <a:pPr lvl="1"/>
            <a:r>
              <a:rPr lang="en-US" altLang="en-US" b="1" dirty="0">
                <a:solidFill>
                  <a:srgbClr val="006699"/>
                </a:solidFill>
                <a:latin typeface="+mj-lt"/>
              </a:rPr>
              <a:t>Programming-environment virtualization </a:t>
            </a:r>
            <a:r>
              <a:rPr lang="en-US" altLang="en-US" dirty="0"/>
              <a:t>- VMMs do not virtualize real hardware but instead create an optimized virtual system</a:t>
            </a:r>
          </a:p>
          <a:p>
            <a:pPr lvl="2"/>
            <a:r>
              <a:rPr lang="en-US" altLang="en-US" dirty="0"/>
              <a:t>Used by Oracle </a:t>
            </a:r>
            <a:r>
              <a:rPr lang="en-US" altLang="en-US" dirty="0">
                <a:solidFill>
                  <a:srgbClr val="FF0000"/>
                </a:solidFill>
              </a:rPr>
              <a:t>Java</a:t>
            </a:r>
            <a:r>
              <a:rPr lang="en-US" altLang="en-US" dirty="0"/>
              <a:t> and </a:t>
            </a:r>
            <a:r>
              <a:rPr lang="en-US" altLang="en-US" dirty="0">
                <a:solidFill>
                  <a:srgbClr val="FF0000"/>
                </a:solidFill>
              </a:rPr>
              <a:t>Microsoft </a:t>
            </a:r>
            <a:r>
              <a:rPr lang="en-US" altLang="en-US" dirty="0" err="1">
                <a:solidFill>
                  <a:srgbClr val="FF0000"/>
                </a:solidFill>
              </a:rPr>
              <a:t>.Net</a:t>
            </a:r>
            <a:endParaRPr lang="en-US" altLang="en-US" dirty="0">
              <a:solidFill>
                <a:srgbClr val="FF0000"/>
              </a:solidFill>
            </a:endParaRPr>
          </a:p>
          <a:p>
            <a:pPr lvl="1"/>
            <a:r>
              <a:rPr lang="en-US" altLang="en-US" b="1" dirty="0">
                <a:solidFill>
                  <a:srgbClr val="006699"/>
                </a:solidFill>
                <a:latin typeface="+mj-lt"/>
              </a:rPr>
              <a:t>Emulators</a:t>
            </a:r>
            <a:r>
              <a:rPr lang="en-US" altLang="en-US" b="1" dirty="0"/>
              <a:t> – </a:t>
            </a:r>
            <a:r>
              <a:rPr lang="en-US" altLang="en-US" dirty="0"/>
              <a:t>Allow applications written for one hardware environment to run on a very different hardware environment, such as a different type of CPU</a:t>
            </a:r>
          </a:p>
          <a:p>
            <a:pPr lvl="1"/>
            <a:endParaRPr lang="en-US"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380D-540B-46B1-BF05-A2C7CE249A20}"/>
              </a:ext>
            </a:extLst>
          </p:cNvPr>
          <p:cNvSpPr>
            <a:spLocks noGrp="1"/>
          </p:cNvSpPr>
          <p:nvPr>
            <p:ph type="title"/>
          </p:nvPr>
        </p:nvSpPr>
        <p:spPr>
          <a:xfrm>
            <a:off x="2708990" y="233314"/>
            <a:ext cx="7416047" cy="576262"/>
          </a:xfrm>
        </p:spPr>
        <p:txBody>
          <a:bodyPr/>
          <a:lstStyle/>
          <a:p>
            <a:r>
              <a:rPr lang="en-US" dirty="0"/>
              <a:t>Implementation of VMMs (Cont.)</a:t>
            </a:r>
          </a:p>
        </p:txBody>
      </p:sp>
      <p:sp>
        <p:nvSpPr>
          <p:cNvPr id="3" name="Content Placeholder 2">
            <a:extLst>
              <a:ext uri="{FF2B5EF4-FFF2-40B4-BE49-F238E27FC236}">
                <a16:creationId xmlns:a16="http://schemas.microsoft.com/office/drawing/2014/main" id="{B346C37E-54EE-4F09-B850-27F9DA66D2BC}"/>
              </a:ext>
            </a:extLst>
          </p:cNvPr>
          <p:cNvSpPr>
            <a:spLocks noGrp="1"/>
          </p:cNvSpPr>
          <p:nvPr>
            <p:ph idx="1"/>
          </p:nvPr>
        </p:nvSpPr>
        <p:spPr>
          <a:xfrm>
            <a:off x="682802" y="1163637"/>
            <a:ext cx="10915031" cy="4530725"/>
          </a:xfrm>
        </p:spPr>
        <p:txBody>
          <a:bodyPr/>
          <a:lstStyle/>
          <a:p>
            <a:pPr lvl="1"/>
            <a:r>
              <a:rPr lang="en-US" altLang="en-US" b="1" dirty="0">
                <a:solidFill>
                  <a:srgbClr val="006699"/>
                </a:solidFill>
                <a:latin typeface="+mj-lt"/>
              </a:rPr>
              <a:t>Application containment </a:t>
            </a:r>
            <a:r>
              <a:rPr lang="en-US" altLang="en-US" dirty="0"/>
              <a:t>- Not virtualization at all but rather provides virtualization-like features by segregating applications from the operating system, making them more secure, manageable</a:t>
            </a:r>
          </a:p>
          <a:p>
            <a:pPr lvl="2"/>
            <a:r>
              <a:rPr lang="en-US" altLang="en-US" dirty="0"/>
              <a:t>Including Oracle Solaris Zones, BSD Jails, and IBM AIX WPARs </a:t>
            </a:r>
          </a:p>
          <a:p>
            <a:endParaRPr lang="en-US" altLang="en-US" dirty="0"/>
          </a:p>
          <a:p>
            <a:r>
              <a:rPr lang="en-US" altLang="en-US" dirty="0"/>
              <a:t>Much variation due to breadth, depth and importance of virtualization in modern computing</a:t>
            </a:r>
          </a:p>
          <a:p>
            <a:pPr marL="0" indent="0">
              <a:buNone/>
            </a:pPr>
            <a:endParaRPr lang="en-US" b="1" dirty="0">
              <a:solidFill>
                <a:srgbClr val="3366FF"/>
              </a:solidFill>
            </a:endParaRPr>
          </a:p>
        </p:txBody>
      </p:sp>
    </p:spTree>
    <p:extLst>
      <p:ext uri="{BB962C8B-B14F-4D97-AF65-F5344CB8AC3E}">
        <p14:creationId xmlns:p14="http://schemas.microsoft.com/office/powerpoint/2010/main" val="32795795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47B95232-9C2C-4BC1-92BC-C6244AC5E8E7}"/>
              </a:ext>
            </a:extLst>
          </p:cNvPr>
          <p:cNvSpPr>
            <a:spLocks noGrp="1" noChangeArrowheads="1"/>
          </p:cNvSpPr>
          <p:nvPr>
            <p:ph type="title"/>
          </p:nvPr>
        </p:nvSpPr>
        <p:spPr>
          <a:xfrm>
            <a:off x="1897221" y="244705"/>
            <a:ext cx="8061652" cy="576262"/>
          </a:xfrm>
        </p:spPr>
        <p:txBody>
          <a:bodyPr/>
          <a:lstStyle/>
          <a:p>
            <a:r>
              <a:rPr lang="en-US" altLang="en-US" dirty="0"/>
              <a:t>History</a:t>
            </a:r>
          </a:p>
        </p:txBody>
      </p:sp>
      <p:sp>
        <p:nvSpPr>
          <p:cNvPr id="15362" name="Content Placeholder 2">
            <a:extLst>
              <a:ext uri="{FF2B5EF4-FFF2-40B4-BE49-F238E27FC236}">
                <a16:creationId xmlns:a16="http://schemas.microsoft.com/office/drawing/2014/main" id="{7AAEF34F-FDCD-4DC9-AEC0-5699CBEFD010}"/>
              </a:ext>
            </a:extLst>
          </p:cNvPr>
          <p:cNvSpPr>
            <a:spLocks noGrp="1" noChangeArrowheads="1"/>
          </p:cNvSpPr>
          <p:nvPr>
            <p:ph idx="1"/>
          </p:nvPr>
        </p:nvSpPr>
        <p:spPr>
          <a:xfrm>
            <a:off x="718019" y="1163637"/>
            <a:ext cx="11088157" cy="4530725"/>
          </a:xfrm>
        </p:spPr>
        <p:txBody>
          <a:bodyPr/>
          <a:lstStyle/>
          <a:p>
            <a:r>
              <a:rPr lang="en-US" altLang="en-US" dirty="0"/>
              <a:t>First appeared in IBM mainframes in 1972</a:t>
            </a:r>
          </a:p>
          <a:p>
            <a:r>
              <a:rPr lang="en-US" altLang="en-US" dirty="0"/>
              <a:t>Allowed multiple users to share a batch-oriented system</a:t>
            </a:r>
          </a:p>
          <a:p>
            <a:endParaRPr lang="en-US" altLang="en-US" dirty="0">
              <a:highlight>
                <a:srgbClr val="FFFF00"/>
              </a:highlight>
            </a:endParaRPr>
          </a:p>
          <a:p>
            <a:r>
              <a:rPr lang="en-US" altLang="en-US" dirty="0">
                <a:highlight>
                  <a:srgbClr val="FFFF00"/>
                </a:highlight>
              </a:rPr>
              <a:t>Formal definition of virtualization helped move it beyond IBM</a:t>
            </a:r>
          </a:p>
          <a:p>
            <a:pPr lvl="1">
              <a:buFont typeface="Arial" panose="020B0604020202020204" pitchFamily="34" charset="0"/>
              <a:buAutoNum type="arabicPeriod"/>
            </a:pPr>
            <a:r>
              <a:rPr lang="en-US" altLang="en-US" dirty="0">
                <a:highlight>
                  <a:srgbClr val="FFFF00"/>
                </a:highlight>
              </a:rPr>
              <a:t>A </a:t>
            </a:r>
            <a:r>
              <a:rPr lang="en-US" altLang="en-US" sz="1600" dirty="0">
                <a:highlight>
                  <a:srgbClr val="FFFF00"/>
                </a:highlight>
              </a:rPr>
              <a:t>VMM </a:t>
            </a:r>
            <a:r>
              <a:rPr lang="en-US" altLang="en-US" dirty="0">
                <a:highlight>
                  <a:srgbClr val="FFFF00"/>
                </a:highlight>
              </a:rPr>
              <a:t>provides an environment for programs that is essentially identical to the original machine</a:t>
            </a:r>
          </a:p>
          <a:p>
            <a:pPr lvl="1">
              <a:buFont typeface="Arial" panose="020B0604020202020204" pitchFamily="34" charset="0"/>
              <a:buAutoNum type="arabicPeriod"/>
            </a:pPr>
            <a:r>
              <a:rPr lang="en-US" altLang="en-US" dirty="0">
                <a:highlight>
                  <a:srgbClr val="FFFF00"/>
                </a:highlight>
              </a:rPr>
              <a:t>Programs running within that environment show only minor performance decreases</a:t>
            </a:r>
          </a:p>
          <a:p>
            <a:pPr lvl="1">
              <a:buFont typeface="Arial" panose="020B0604020202020204" pitchFamily="34" charset="0"/>
              <a:buAutoNum type="arabicPeriod"/>
            </a:pPr>
            <a:r>
              <a:rPr lang="en-US" altLang="en-US" dirty="0">
                <a:highlight>
                  <a:srgbClr val="FFFF00"/>
                </a:highlight>
              </a:rPr>
              <a:t>The </a:t>
            </a:r>
            <a:r>
              <a:rPr lang="en-US" altLang="en-US" sz="1600" dirty="0">
                <a:highlight>
                  <a:srgbClr val="FFFF00"/>
                </a:highlight>
              </a:rPr>
              <a:t>VMM </a:t>
            </a:r>
            <a:r>
              <a:rPr lang="en-US" altLang="en-US" dirty="0">
                <a:highlight>
                  <a:srgbClr val="FFFF00"/>
                </a:highlight>
              </a:rPr>
              <a:t>is in complete control of system resources</a:t>
            </a:r>
          </a:p>
          <a:p>
            <a:endParaRPr lang="en-US" altLang="en-US" dirty="0"/>
          </a:p>
          <a:p>
            <a:r>
              <a:rPr lang="en-US" altLang="en-US" dirty="0"/>
              <a:t>In late 1990s Intel CPUs fast enough for researchers to try virtualizing on general purpose PCs</a:t>
            </a:r>
          </a:p>
          <a:p>
            <a:pPr lvl="1"/>
            <a:r>
              <a:rPr lang="en-US" altLang="en-US" b="1" dirty="0">
                <a:solidFill>
                  <a:srgbClr val="006699"/>
                </a:solidFill>
                <a:latin typeface="+mj-lt"/>
              </a:rPr>
              <a:t>Xen</a:t>
            </a:r>
            <a:r>
              <a:rPr lang="en-US" altLang="en-US" dirty="0"/>
              <a:t> and </a:t>
            </a:r>
            <a:r>
              <a:rPr lang="en-US" altLang="en-US" b="1" dirty="0">
                <a:solidFill>
                  <a:srgbClr val="006699"/>
                </a:solidFill>
                <a:latin typeface="+mj-lt"/>
              </a:rPr>
              <a:t>VMware</a:t>
            </a:r>
            <a:r>
              <a:rPr lang="en-US" altLang="en-US" dirty="0"/>
              <a:t> created technologies, still used today</a:t>
            </a:r>
          </a:p>
          <a:p>
            <a:pPr lvl="1"/>
            <a:r>
              <a:rPr lang="en-US" altLang="en-US" dirty="0"/>
              <a:t>Virtualization has expanded to many OSes, CPUs, VMMs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92D4-4454-DD49-AF61-CEC48A3E7DCF}"/>
              </a:ext>
            </a:extLst>
          </p:cNvPr>
          <p:cNvSpPr>
            <a:spLocks noGrp="1"/>
          </p:cNvSpPr>
          <p:nvPr>
            <p:ph type="title"/>
          </p:nvPr>
        </p:nvSpPr>
        <p:spPr/>
        <p:txBody>
          <a:bodyPr/>
          <a:lstStyle/>
          <a:p>
            <a:r>
              <a:rPr lang="en-US" dirty="0"/>
              <a:t>Technical and Business Considerations (2)</a:t>
            </a:r>
          </a:p>
        </p:txBody>
      </p:sp>
      <p:sp>
        <p:nvSpPr>
          <p:cNvPr id="3" name="Content Placeholder 2">
            <a:extLst>
              <a:ext uri="{FF2B5EF4-FFF2-40B4-BE49-F238E27FC236}">
                <a16:creationId xmlns:a16="http://schemas.microsoft.com/office/drawing/2014/main" id="{0EA63CA1-4687-3140-BE81-9ECBDF45AADE}"/>
              </a:ext>
            </a:extLst>
          </p:cNvPr>
          <p:cNvSpPr>
            <a:spLocks noGrp="1"/>
          </p:cNvSpPr>
          <p:nvPr>
            <p:ph idx="1"/>
          </p:nvPr>
        </p:nvSpPr>
        <p:spPr>
          <a:xfrm>
            <a:off x="585280" y="1553251"/>
            <a:ext cx="10515600" cy="4351338"/>
          </a:xfrm>
        </p:spPr>
        <p:txBody>
          <a:bodyPr/>
          <a:lstStyle/>
          <a:p>
            <a:r>
              <a:rPr lang="en-US" sz="2000" b="1" dirty="0"/>
              <a:t>Network bandwidth and latency issues</a:t>
            </a:r>
          </a:p>
          <a:p>
            <a:pPr lvl="1"/>
            <a:r>
              <a:rPr lang="en-US" sz="1800" dirty="0"/>
              <a:t>end-to-end bandwidth is determined by the transmission capacity of the shared data links that connect intermediary nodes.</a:t>
            </a:r>
          </a:p>
          <a:p>
            <a:pPr lvl="2"/>
            <a:r>
              <a:rPr lang="en-US" sz="1600" dirty="0"/>
              <a:t>ISPs need to guarantee end-to-end connectivity.</a:t>
            </a:r>
          </a:p>
          <a:p>
            <a:pPr lvl="2"/>
            <a:endParaRPr lang="en-US" sz="1600" dirty="0"/>
          </a:p>
          <a:p>
            <a:pPr lvl="1"/>
            <a:r>
              <a:rPr lang="en-US" sz="1800" dirty="0"/>
              <a:t>latency is the amount of time it takes a packet to travel from one data node to another</a:t>
            </a:r>
          </a:p>
          <a:p>
            <a:pPr lvl="2"/>
            <a:r>
              <a:rPr lang="en-US" sz="1600" dirty="0"/>
              <a:t>Latency is highly variable and often unpredictable.</a:t>
            </a:r>
          </a:p>
          <a:p>
            <a:pPr lvl="2"/>
            <a:r>
              <a:rPr lang="en-US" sz="1600" dirty="0"/>
              <a:t>Latency increases with every intermediary node on the data packet’s path</a:t>
            </a:r>
          </a:p>
          <a:p>
            <a:pPr lvl="2"/>
            <a:r>
              <a:rPr lang="en-US" sz="1600" dirty="0"/>
              <a:t>Networks are dependent on traffic conditions on shared nodes</a:t>
            </a:r>
          </a:p>
          <a:p>
            <a:pPr lvl="1"/>
            <a:endParaRPr lang="en-US" sz="1800" dirty="0"/>
          </a:p>
          <a:p>
            <a:pPr lvl="1"/>
            <a:r>
              <a:rPr lang="en-US" sz="1800" dirty="0"/>
              <a:t>Data flows that use congested network paths suffer service-level degradation in the form of bandwidth reduction, latency increase or packet loss.</a:t>
            </a:r>
          </a:p>
          <a:p>
            <a:pPr lvl="1"/>
            <a:endParaRPr lang="en-US" sz="1800" dirty="0"/>
          </a:p>
          <a:p>
            <a:pPr lvl="1"/>
            <a:r>
              <a:rPr lang="en-US" sz="1800" dirty="0"/>
              <a:t>IT solutions need to be assessed against business requirements that are affected by network bandwidth and latency.</a:t>
            </a:r>
          </a:p>
          <a:p>
            <a:pPr lvl="2"/>
            <a:r>
              <a:rPr lang="en-US" sz="1400" dirty="0">
                <a:highlight>
                  <a:srgbClr val="FFFF00"/>
                </a:highlight>
              </a:rPr>
              <a:t>bandwidth: critical for applications that require substantial amounts of data transfer</a:t>
            </a:r>
          </a:p>
          <a:p>
            <a:pPr lvl="2"/>
            <a:r>
              <a:rPr lang="en-US" sz="1400" dirty="0">
                <a:highlight>
                  <a:srgbClr val="FFFF00"/>
                </a:highlight>
              </a:rPr>
              <a:t>latency: critical for applications that require swift response.</a:t>
            </a:r>
          </a:p>
          <a:p>
            <a:pPr lvl="1"/>
            <a:endParaRPr lang="en-US" sz="2000" dirty="0"/>
          </a:p>
          <a:p>
            <a:pPr marL="457200" lvl="1" indent="0">
              <a:buNone/>
            </a:pPr>
            <a:endParaRPr lang="en-US" dirty="0"/>
          </a:p>
          <a:p>
            <a:pPr lvl="1"/>
            <a:endParaRPr lang="en-US" dirty="0"/>
          </a:p>
        </p:txBody>
      </p:sp>
      <p:sp>
        <p:nvSpPr>
          <p:cNvPr id="4" name="Footer Placeholder 3">
            <a:extLst>
              <a:ext uri="{FF2B5EF4-FFF2-40B4-BE49-F238E27FC236}">
                <a16:creationId xmlns:a16="http://schemas.microsoft.com/office/drawing/2014/main" id="{82F0E216-5CDC-2440-8835-94EE11B6F8B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18830F6-E723-2C44-8ACF-4548ECB87B34}"/>
              </a:ext>
            </a:extLst>
          </p:cNvPr>
          <p:cNvSpPr>
            <a:spLocks noGrp="1"/>
          </p:cNvSpPr>
          <p:nvPr>
            <p:ph type="sldNum" sz="quarter" idx="12"/>
          </p:nvPr>
        </p:nvSpPr>
        <p:spPr/>
        <p:txBody>
          <a:bodyPr/>
          <a:lstStyle/>
          <a:p>
            <a:fld id="{200DD954-184B-4D49-AD4D-2D5B1F9D4CEC}" type="slidenum">
              <a:rPr lang="en-US" smtClean="0"/>
              <a:t>15</a:t>
            </a:fld>
            <a:endParaRPr lang="en-US"/>
          </a:p>
        </p:txBody>
      </p:sp>
    </p:spTree>
    <p:extLst>
      <p:ext uri="{BB962C8B-B14F-4D97-AF65-F5344CB8AC3E}">
        <p14:creationId xmlns:p14="http://schemas.microsoft.com/office/powerpoint/2010/main" val="19134361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D387756A-38C2-4AE8-89D5-DE4A434A69D9}"/>
              </a:ext>
            </a:extLst>
          </p:cNvPr>
          <p:cNvSpPr>
            <a:spLocks noGrp="1" noChangeArrowheads="1"/>
          </p:cNvSpPr>
          <p:nvPr>
            <p:ph type="title"/>
          </p:nvPr>
        </p:nvSpPr>
        <p:spPr>
          <a:xfrm>
            <a:off x="1953207" y="240331"/>
            <a:ext cx="8229600" cy="576263"/>
          </a:xfrm>
        </p:spPr>
        <p:txBody>
          <a:bodyPr/>
          <a:lstStyle/>
          <a:p>
            <a:r>
              <a:rPr lang="en-US" altLang="en-US" dirty="0"/>
              <a:t>Benefits and Features</a:t>
            </a:r>
          </a:p>
        </p:txBody>
      </p:sp>
      <p:sp>
        <p:nvSpPr>
          <p:cNvPr id="16386" name="Content Placeholder 2">
            <a:extLst>
              <a:ext uri="{FF2B5EF4-FFF2-40B4-BE49-F238E27FC236}">
                <a16:creationId xmlns:a16="http://schemas.microsoft.com/office/drawing/2014/main" id="{B8B201D9-4F9C-4998-A342-BEBB7993CB6C}"/>
              </a:ext>
            </a:extLst>
          </p:cNvPr>
          <p:cNvSpPr>
            <a:spLocks noGrp="1" noChangeArrowheads="1"/>
          </p:cNvSpPr>
          <p:nvPr>
            <p:ph idx="1"/>
          </p:nvPr>
        </p:nvSpPr>
        <p:spPr>
          <a:xfrm>
            <a:off x="779845" y="1163637"/>
            <a:ext cx="10574920" cy="4530725"/>
          </a:xfrm>
        </p:spPr>
        <p:txBody>
          <a:bodyPr/>
          <a:lstStyle/>
          <a:p>
            <a:r>
              <a:rPr lang="en-US" altLang="en-US" dirty="0">
                <a:solidFill>
                  <a:srgbClr val="FF0000"/>
                </a:solidFill>
              </a:rPr>
              <a:t>Security:</a:t>
            </a:r>
            <a:r>
              <a:rPr lang="en-US" altLang="en-US" dirty="0"/>
              <a:t> Host system protected from VMs, VMs protected from each other</a:t>
            </a:r>
          </a:p>
          <a:p>
            <a:pPr lvl="1"/>
            <a:r>
              <a:rPr lang="en-US" altLang="en-US" dirty="0"/>
              <a:t>i.e., A virus less likely to spread</a:t>
            </a:r>
          </a:p>
          <a:p>
            <a:pPr lvl="1"/>
            <a:r>
              <a:rPr lang="en-US" altLang="en-US" dirty="0"/>
              <a:t>Sharing is provided though via shared file system volume, network communication</a:t>
            </a:r>
          </a:p>
          <a:p>
            <a:endParaRPr lang="en-US" altLang="en-US" dirty="0"/>
          </a:p>
          <a:p>
            <a:r>
              <a:rPr lang="en-US" altLang="en-US" dirty="0">
                <a:solidFill>
                  <a:srgbClr val="FF0000"/>
                </a:solidFill>
              </a:rPr>
              <a:t>Portability &amp; Management:</a:t>
            </a:r>
            <a:r>
              <a:rPr lang="en-US" altLang="en-US" dirty="0"/>
              <a:t> Freeze, </a:t>
            </a:r>
            <a:r>
              <a:rPr lang="en-US" altLang="en-US" b="1" dirty="0">
                <a:solidFill>
                  <a:srgbClr val="006699"/>
                </a:solidFill>
                <a:latin typeface="+mj-lt"/>
              </a:rPr>
              <a:t>suspend</a:t>
            </a:r>
            <a:r>
              <a:rPr lang="en-US" altLang="en-US" dirty="0"/>
              <a:t>, running VM</a:t>
            </a:r>
          </a:p>
          <a:p>
            <a:pPr lvl="1"/>
            <a:r>
              <a:rPr lang="en-US" altLang="en-US" dirty="0"/>
              <a:t>Then can move or copy somewhere else and </a:t>
            </a:r>
            <a:r>
              <a:rPr lang="en-US" altLang="en-US" b="1" dirty="0">
                <a:solidFill>
                  <a:srgbClr val="006699"/>
                </a:solidFill>
                <a:latin typeface="+mj-lt"/>
              </a:rPr>
              <a:t>resume</a:t>
            </a:r>
          </a:p>
          <a:p>
            <a:pPr lvl="1"/>
            <a:r>
              <a:rPr lang="en-US" altLang="en-US" b="1" dirty="0"/>
              <a:t>Snapshot</a:t>
            </a:r>
            <a:r>
              <a:rPr lang="en-US" altLang="en-US" dirty="0"/>
              <a:t> of a given state, able to restore back to that state</a:t>
            </a:r>
          </a:p>
          <a:p>
            <a:pPr lvl="2"/>
            <a:r>
              <a:rPr lang="en-US" altLang="en-US" dirty="0"/>
              <a:t>Some VMMs allow multiple snapshots per VM</a:t>
            </a:r>
          </a:p>
          <a:p>
            <a:pPr lvl="1"/>
            <a:r>
              <a:rPr lang="en-US" altLang="en-US" b="1" dirty="0">
                <a:latin typeface="+mj-lt"/>
              </a:rPr>
              <a:t>Clone</a:t>
            </a:r>
            <a:r>
              <a:rPr lang="en-US" altLang="en-US" dirty="0"/>
              <a:t> by creating copy and running both original and copy</a:t>
            </a:r>
          </a:p>
          <a:p>
            <a:r>
              <a:rPr lang="en-US" altLang="en-US" dirty="0"/>
              <a:t>Great for OS research, better system development efficiency</a:t>
            </a:r>
          </a:p>
          <a:p>
            <a:endParaRPr lang="en-US" altLang="en-US" dirty="0"/>
          </a:p>
          <a:p>
            <a:r>
              <a:rPr lang="en-US" altLang="en-US" dirty="0"/>
              <a:t>Run multiple, different OSes on a single machine</a:t>
            </a:r>
          </a:p>
          <a:p>
            <a:pPr lvl="1"/>
            <a:r>
              <a:rPr lang="en-US" altLang="en-US" b="1" dirty="0">
                <a:solidFill>
                  <a:srgbClr val="FF0000"/>
                </a:solidFill>
                <a:latin typeface="+mj-lt"/>
              </a:rPr>
              <a:t>Consolidation</a:t>
            </a:r>
            <a:r>
              <a:rPr lang="en-US" altLang="en-US" dirty="0"/>
              <a:t>, app dev,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3FF536F-C77F-4150-80E8-09C4E731F0C3}"/>
              </a:ext>
            </a:extLst>
          </p:cNvPr>
          <p:cNvSpPr>
            <a:spLocks noGrp="1" noChangeArrowheads="1"/>
          </p:cNvSpPr>
          <p:nvPr>
            <p:ph type="title"/>
          </p:nvPr>
        </p:nvSpPr>
        <p:spPr>
          <a:xfrm>
            <a:off x="2452853" y="240331"/>
            <a:ext cx="7767276" cy="576263"/>
          </a:xfrm>
        </p:spPr>
        <p:txBody>
          <a:bodyPr/>
          <a:lstStyle/>
          <a:p>
            <a:r>
              <a:rPr lang="en-US" altLang="en-US" dirty="0"/>
              <a:t>Benefits and Features (Cont.)</a:t>
            </a:r>
          </a:p>
        </p:txBody>
      </p:sp>
      <p:sp>
        <p:nvSpPr>
          <p:cNvPr id="17410" name="Content Placeholder 2">
            <a:extLst>
              <a:ext uri="{FF2B5EF4-FFF2-40B4-BE49-F238E27FC236}">
                <a16:creationId xmlns:a16="http://schemas.microsoft.com/office/drawing/2014/main" id="{6EFF3255-F2E5-457E-AEB4-D6CDAD0B8EF0}"/>
              </a:ext>
            </a:extLst>
          </p:cNvPr>
          <p:cNvSpPr>
            <a:spLocks noGrp="1" noChangeArrowheads="1"/>
          </p:cNvSpPr>
          <p:nvPr>
            <p:ph idx="1"/>
          </p:nvPr>
        </p:nvSpPr>
        <p:spPr>
          <a:xfrm>
            <a:off x="676677" y="1300337"/>
            <a:ext cx="10863281" cy="4530725"/>
          </a:xfrm>
        </p:spPr>
        <p:txBody>
          <a:bodyPr/>
          <a:lstStyle/>
          <a:p>
            <a:r>
              <a:rPr lang="en-US" altLang="en-US" b="1" dirty="0">
                <a:solidFill>
                  <a:srgbClr val="FF0000"/>
                </a:solidFill>
                <a:latin typeface="+mj-lt"/>
              </a:rPr>
              <a:t>Templating</a:t>
            </a:r>
            <a:r>
              <a:rPr lang="en-US" altLang="en-US" dirty="0"/>
              <a:t> – create an OS + application VM, provide it to customers, use it to create multiple instances of that combination</a:t>
            </a:r>
          </a:p>
          <a:p>
            <a:endParaRPr lang="en-US" altLang="en-US" b="1" dirty="0">
              <a:solidFill>
                <a:srgbClr val="006699"/>
              </a:solidFill>
              <a:latin typeface="+mj-lt"/>
            </a:endParaRPr>
          </a:p>
          <a:p>
            <a:r>
              <a:rPr lang="en-US" altLang="en-US" b="1" dirty="0">
                <a:solidFill>
                  <a:srgbClr val="FF0000"/>
                </a:solidFill>
                <a:latin typeface="+mj-lt"/>
              </a:rPr>
              <a:t>Live</a:t>
            </a:r>
            <a:r>
              <a:rPr lang="en-US" altLang="en-US" b="1" dirty="0">
                <a:solidFill>
                  <a:srgbClr val="FF0000"/>
                </a:solidFill>
              </a:rPr>
              <a:t> </a:t>
            </a:r>
            <a:r>
              <a:rPr lang="en-US" altLang="en-US" b="1" dirty="0">
                <a:solidFill>
                  <a:srgbClr val="FF0000"/>
                </a:solidFill>
                <a:latin typeface="+mj-lt"/>
              </a:rPr>
              <a:t>migration</a:t>
            </a:r>
            <a:r>
              <a:rPr lang="en-US" altLang="en-US" b="1" dirty="0">
                <a:solidFill>
                  <a:srgbClr val="FF0000"/>
                </a:solidFill>
              </a:rPr>
              <a:t> </a:t>
            </a:r>
            <a:r>
              <a:rPr lang="en-US" altLang="en-US" dirty="0"/>
              <a:t>– move a running VM from one host to another!</a:t>
            </a:r>
          </a:p>
          <a:p>
            <a:pPr lvl="1"/>
            <a:r>
              <a:rPr lang="en-US" altLang="en-US" dirty="0"/>
              <a:t>No interruption of user access</a:t>
            </a:r>
          </a:p>
          <a:p>
            <a:pPr lvl="1"/>
            <a:r>
              <a:rPr lang="en-US" altLang="en-US" dirty="0"/>
              <a:t>Helps to achieve desired QoS and SLA.</a:t>
            </a:r>
          </a:p>
          <a:p>
            <a:endParaRPr lang="en-US" altLang="en-US" dirty="0"/>
          </a:p>
          <a:p>
            <a:r>
              <a:rPr lang="en-US" altLang="en-US" dirty="0">
                <a:highlight>
                  <a:srgbClr val="FFFF00"/>
                </a:highlight>
              </a:rPr>
              <a:t>All those features taken together -&gt; </a:t>
            </a:r>
            <a:r>
              <a:rPr lang="en-US" altLang="en-US" b="1" dirty="0">
                <a:solidFill>
                  <a:srgbClr val="006699"/>
                </a:solidFill>
                <a:highlight>
                  <a:srgbClr val="FFFF00"/>
                </a:highlight>
                <a:latin typeface="+mj-lt"/>
              </a:rPr>
              <a:t>cloud</a:t>
            </a:r>
            <a:r>
              <a:rPr lang="en-US" altLang="en-US" b="1" dirty="0">
                <a:solidFill>
                  <a:srgbClr val="3366FF"/>
                </a:solidFill>
                <a:highlight>
                  <a:srgbClr val="FFFF00"/>
                </a:highlight>
              </a:rPr>
              <a:t> </a:t>
            </a:r>
            <a:r>
              <a:rPr lang="en-US" altLang="en-US" b="1" dirty="0">
                <a:solidFill>
                  <a:srgbClr val="006699"/>
                </a:solidFill>
                <a:highlight>
                  <a:srgbClr val="FFFF00"/>
                </a:highlight>
                <a:latin typeface="+mj-lt"/>
              </a:rPr>
              <a:t>computing</a:t>
            </a:r>
          </a:p>
          <a:p>
            <a:pPr lvl="1"/>
            <a:r>
              <a:rPr lang="en-US" altLang="en-US" dirty="0"/>
              <a:t>Using APIs, programs tell cloud infrastructure (servers, networking, storage) to create new guests, VMs, virtual desktops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CFE8B13-9F3F-45A3-A052-F930E4555A55}"/>
              </a:ext>
            </a:extLst>
          </p:cNvPr>
          <p:cNvSpPr>
            <a:spLocks noGrp="1" noChangeArrowheads="1"/>
          </p:cNvSpPr>
          <p:nvPr>
            <p:ph type="title"/>
          </p:nvPr>
        </p:nvSpPr>
        <p:spPr>
          <a:xfrm>
            <a:off x="2018522" y="249080"/>
            <a:ext cx="8098968" cy="576263"/>
          </a:xfrm>
        </p:spPr>
        <p:txBody>
          <a:bodyPr/>
          <a:lstStyle/>
          <a:p>
            <a:r>
              <a:rPr lang="en-US" altLang="en-US" dirty="0"/>
              <a:t>Building Blocks</a:t>
            </a:r>
          </a:p>
        </p:txBody>
      </p:sp>
      <p:sp>
        <p:nvSpPr>
          <p:cNvPr id="40962" name="Content Placeholder 2">
            <a:extLst>
              <a:ext uri="{FF2B5EF4-FFF2-40B4-BE49-F238E27FC236}">
                <a16:creationId xmlns:a16="http://schemas.microsoft.com/office/drawing/2014/main" id="{65276A7D-1087-BC42-BD37-B42EBD696084}"/>
              </a:ext>
            </a:extLst>
          </p:cNvPr>
          <p:cNvSpPr>
            <a:spLocks noGrp="1"/>
          </p:cNvSpPr>
          <p:nvPr>
            <p:ph idx="1"/>
          </p:nvPr>
        </p:nvSpPr>
        <p:spPr>
          <a:xfrm>
            <a:off x="558149" y="1163637"/>
            <a:ext cx="11019713" cy="4924647"/>
          </a:xfrm>
        </p:spPr>
        <p:txBody>
          <a:bodyPr/>
          <a:lstStyle/>
          <a:p>
            <a:pPr>
              <a:defRPr/>
            </a:pPr>
            <a:r>
              <a:rPr lang="en-US" dirty="0">
                <a:ea typeface="ＭＳ Ｐゴシック" charset="0"/>
              </a:rPr>
              <a:t>Generally difficult to provide an </a:t>
            </a:r>
            <a:r>
              <a:rPr lang="en-US" b="1" i="1" dirty="0">
                <a:ea typeface="ＭＳ Ｐゴシック" charset="0"/>
              </a:rPr>
              <a:t>exact</a:t>
            </a:r>
            <a:r>
              <a:rPr lang="en-US" dirty="0">
                <a:ea typeface="ＭＳ Ｐゴシック" charset="0"/>
              </a:rPr>
              <a:t> duplicate of underlying machine</a:t>
            </a:r>
          </a:p>
          <a:p>
            <a:pPr lvl="1">
              <a:defRPr/>
            </a:pPr>
            <a:r>
              <a:rPr lang="en-US" dirty="0">
                <a:ea typeface="ＭＳ Ｐゴシック" charset="0"/>
              </a:rPr>
              <a:t>Especially if only dual-mode operation available on CPU</a:t>
            </a:r>
          </a:p>
          <a:p>
            <a:pPr lvl="1">
              <a:defRPr/>
            </a:pPr>
            <a:r>
              <a:rPr lang="en-US" dirty="0">
                <a:ea typeface="ＭＳ Ｐゴシック" charset="0"/>
              </a:rPr>
              <a:t>But getting easier over time as CPU features and support for VMM improves</a:t>
            </a:r>
          </a:p>
          <a:p>
            <a:pPr lvl="1">
              <a:defRPr/>
            </a:pPr>
            <a:r>
              <a:rPr lang="en-US" dirty="0">
                <a:ea typeface="ＭＳ Ｐゴシック" charset="0"/>
              </a:rPr>
              <a:t>Most VMMs implement </a:t>
            </a:r>
            <a:r>
              <a:rPr lang="en-US" b="1" dirty="0">
                <a:solidFill>
                  <a:srgbClr val="006699"/>
                </a:solidFill>
                <a:highlight>
                  <a:srgbClr val="FFFF00"/>
                </a:highlight>
                <a:latin typeface="+mj-lt"/>
              </a:rPr>
              <a:t>virtual</a:t>
            </a:r>
            <a:r>
              <a:rPr lang="en-US" b="1" dirty="0">
                <a:solidFill>
                  <a:srgbClr val="3366FF"/>
                </a:solidFill>
                <a:highlight>
                  <a:srgbClr val="FFFF00"/>
                </a:highlight>
                <a:ea typeface="ＭＳ Ｐゴシック" charset="0"/>
                <a:cs typeface="ＭＳ Ｐゴシック" charset="0"/>
              </a:rPr>
              <a:t> </a:t>
            </a:r>
            <a:r>
              <a:rPr lang="en-US" b="1" dirty="0">
                <a:solidFill>
                  <a:srgbClr val="006699"/>
                </a:solidFill>
                <a:highlight>
                  <a:srgbClr val="FFFF00"/>
                </a:highlight>
                <a:latin typeface="+mj-lt"/>
              </a:rPr>
              <a:t>CPU</a:t>
            </a:r>
            <a:r>
              <a:rPr lang="en-US" b="1" dirty="0">
                <a:solidFill>
                  <a:srgbClr val="3366FF"/>
                </a:solidFill>
                <a:highlight>
                  <a:srgbClr val="FFFF00"/>
                </a:highlight>
                <a:ea typeface="ＭＳ Ｐゴシック" charset="0"/>
                <a:cs typeface="ＭＳ Ｐゴシック" charset="0"/>
              </a:rPr>
              <a:t> </a:t>
            </a:r>
            <a:r>
              <a:rPr lang="en-US" dirty="0">
                <a:highlight>
                  <a:srgbClr val="FFFF00"/>
                </a:highlight>
                <a:ea typeface="ＭＳ Ｐゴシック" charset="0"/>
              </a:rPr>
              <a:t>(</a:t>
            </a:r>
            <a:r>
              <a:rPr lang="en-US" b="1" dirty="0">
                <a:solidFill>
                  <a:srgbClr val="006699"/>
                </a:solidFill>
                <a:highlight>
                  <a:srgbClr val="FFFF00"/>
                </a:highlight>
                <a:latin typeface="+mj-lt"/>
              </a:rPr>
              <a:t>VCPU</a:t>
            </a:r>
            <a:r>
              <a:rPr lang="en-US" dirty="0">
                <a:highlight>
                  <a:srgbClr val="FFFF00"/>
                </a:highlight>
                <a:ea typeface="ＭＳ Ｐゴシック" charset="0"/>
              </a:rPr>
              <a:t>) </a:t>
            </a:r>
            <a:r>
              <a:rPr lang="en-US" dirty="0">
                <a:ea typeface="ＭＳ Ｐゴシック" charset="0"/>
              </a:rPr>
              <a:t>to represent state of CPU per guest as guest believes it to be</a:t>
            </a:r>
          </a:p>
          <a:p>
            <a:pPr lvl="2">
              <a:buFont typeface="Webdings" charset="0"/>
              <a:buChar char="4"/>
              <a:defRPr/>
            </a:pPr>
            <a:r>
              <a:rPr lang="en-US" dirty="0">
                <a:ea typeface="ＭＳ Ｐゴシック" charset="0"/>
              </a:rPr>
              <a:t>When guest </a:t>
            </a:r>
            <a:r>
              <a:rPr lang="en-US" dirty="0">
                <a:solidFill>
                  <a:srgbClr val="FF0000"/>
                </a:solidFill>
                <a:ea typeface="ＭＳ Ｐゴシック" charset="0"/>
              </a:rPr>
              <a:t>context switched </a:t>
            </a:r>
            <a:r>
              <a:rPr lang="en-US" dirty="0">
                <a:ea typeface="ＭＳ Ｐゴシック" charset="0"/>
              </a:rPr>
              <a:t>onto CPU by VMM, information from VCPU loaded and stored</a:t>
            </a:r>
          </a:p>
          <a:p>
            <a:pPr lvl="1">
              <a:defRPr/>
            </a:pPr>
            <a:r>
              <a:rPr lang="en-US" dirty="0">
                <a:ea typeface="ＭＳ Ｐゴシック" charset="0"/>
              </a:rPr>
              <a:t>Several techniques, as described in next slides</a:t>
            </a:r>
          </a:p>
          <a:p>
            <a:pPr lvl="1">
              <a:defRPr/>
            </a:pPr>
            <a:endParaRPr lang="en-US" dirty="0">
              <a:ea typeface="ＭＳ Ｐゴシック" charset="0"/>
            </a:endParaRPr>
          </a:p>
          <a:p>
            <a:pPr lvl="1">
              <a:defRPr/>
            </a:pPr>
            <a:endParaRPr lang="en-US" dirty="0">
              <a:ea typeface="ＭＳ Ｐゴシック" charset="0"/>
            </a:endParaRPr>
          </a:p>
          <a:p>
            <a:pPr>
              <a:defRPr/>
            </a:pPr>
            <a:r>
              <a:rPr lang="en-US" dirty="0">
                <a:ea typeface="ＭＳ Ｐゴシック" charset="0"/>
              </a:rPr>
              <a:t>Building blocks:</a:t>
            </a:r>
          </a:p>
          <a:p>
            <a:pPr lvl="1">
              <a:defRPr/>
            </a:pPr>
            <a:r>
              <a:rPr lang="en-US" dirty="0">
                <a:ea typeface="ＭＳ Ｐゴシック" charset="0"/>
              </a:rPr>
              <a:t>Trap and emulate</a:t>
            </a:r>
          </a:p>
          <a:p>
            <a:pPr lvl="1">
              <a:defRPr/>
            </a:pPr>
            <a:r>
              <a:rPr lang="en-US" dirty="0">
                <a:ea typeface="ＭＳ Ｐゴシック" charset="0"/>
              </a:rPr>
              <a:t>Binary translation</a:t>
            </a:r>
          </a:p>
          <a:p>
            <a:pPr lvl="1">
              <a:defRPr/>
            </a:pPr>
            <a:r>
              <a:rPr lang="en-US" dirty="0">
                <a:ea typeface="ＭＳ Ｐゴシック" charset="0"/>
              </a:rPr>
              <a:t>Hardware-assisted</a:t>
            </a:r>
          </a:p>
          <a:p>
            <a:pPr marL="0" indent="0">
              <a:buNone/>
              <a:defRPr/>
            </a:pPr>
            <a:endParaRPr lang="en-US" dirty="0">
              <a:ea typeface="ＭＳ Ｐゴシック"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30866A96-C7CE-4D7F-B163-FF0708A0F969}"/>
              </a:ext>
            </a:extLst>
          </p:cNvPr>
          <p:cNvSpPr>
            <a:spLocks noGrp="1" noChangeArrowheads="1"/>
          </p:cNvSpPr>
          <p:nvPr>
            <p:ph type="title"/>
          </p:nvPr>
        </p:nvSpPr>
        <p:spPr>
          <a:xfrm>
            <a:off x="2420255" y="234792"/>
            <a:ext cx="7904163" cy="576262"/>
          </a:xfrm>
        </p:spPr>
        <p:txBody>
          <a:bodyPr/>
          <a:lstStyle/>
          <a:p>
            <a:r>
              <a:rPr lang="en-US" altLang="en-US" dirty="0"/>
              <a:t>Building Block – Trap and Emulate</a:t>
            </a:r>
          </a:p>
        </p:txBody>
      </p:sp>
      <p:sp>
        <p:nvSpPr>
          <p:cNvPr id="19458" name="Content Placeholder 2">
            <a:extLst>
              <a:ext uri="{FF2B5EF4-FFF2-40B4-BE49-F238E27FC236}">
                <a16:creationId xmlns:a16="http://schemas.microsoft.com/office/drawing/2014/main" id="{14B5267F-2B65-47D2-AE4B-7DD45F3BA04C}"/>
              </a:ext>
            </a:extLst>
          </p:cNvPr>
          <p:cNvSpPr>
            <a:spLocks noGrp="1" noChangeArrowheads="1"/>
          </p:cNvSpPr>
          <p:nvPr>
            <p:ph idx="1"/>
          </p:nvPr>
        </p:nvSpPr>
        <p:spPr>
          <a:xfrm>
            <a:off x="787467" y="1163637"/>
            <a:ext cx="10775641" cy="4530725"/>
          </a:xfrm>
        </p:spPr>
        <p:txBody>
          <a:bodyPr/>
          <a:lstStyle/>
          <a:p>
            <a:r>
              <a:rPr lang="en-US" altLang="en-US" dirty="0"/>
              <a:t>Dual mode CPU means guest executes in user mode</a:t>
            </a:r>
          </a:p>
          <a:p>
            <a:pPr lvl="1"/>
            <a:r>
              <a:rPr lang="en-US" altLang="en-US" dirty="0"/>
              <a:t>Kernel runs in kernel mode</a:t>
            </a:r>
          </a:p>
          <a:p>
            <a:pPr lvl="1"/>
            <a:r>
              <a:rPr lang="en-US" altLang="en-US" dirty="0"/>
              <a:t>Not safe to let guest kernel run in kernel mode too – it may affect other concurrently running machines</a:t>
            </a:r>
          </a:p>
          <a:p>
            <a:pPr lvl="1"/>
            <a:r>
              <a:rPr lang="en-US" altLang="en-US" dirty="0"/>
              <a:t>So VM needs two modes – </a:t>
            </a:r>
            <a:r>
              <a:rPr lang="en-US" altLang="en-US" dirty="0">
                <a:highlight>
                  <a:srgbClr val="FFFF00"/>
                </a:highlight>
              </a:rPr>
              <a:t>virtual user mode </a:t>
            </a:r>
            <a:r>
              <a:rPr lang="en-US" altLang="en-US" dirty="0"/>
              <a:t>and </a:t>
            </a:r>
            <a:r>
              <a:rPr lang="en-US" altLang="en-US" dirty="0">
                <a:highlight>
                  <a:srgbClr val="FFFF00"/>
                </a:highlight>
              </a:rPr>
              <a:t>virtual kernel mode</a:t>
            </a:r>
          </a:p>
          <a:p>
            <a:pPr lvl="1"/>
            <a:r>
              <a:rPr lang="en-US" altLang="en-US" dirty="0"/>
              <a:t>Actions in guest that usually cause switch to kernel mode must cause switch to virtual kernel mode</a:t>
            </a:r>
          </a:p>
          <a:p>
            <a:pPr lvl="1"/>
            <a:endParaRPr lang="en-US" altLang="en-US" dirty="0">
              <a:highlight>
                <a:srgbClr val="FFFF00"/>
              </a:highlight>
            </a:endParaRPr>
          </a:p>
          <a:p>
            <a:pPr lvl="1"/>
            <a:r>
              <a:rPr lang="en-US" altLang="en-US" dirty="0">
                <a:highlight>
                  <a:srgbClr val="FFFF00"/>
                </a:highlight>
              </a:rPr>
              <a:t>Both of which run in real user mode</a:t>
            </a:r>
          </a:p>
          <a:p>
            <a:pPr>
              <a:buFont typeface="Monotype Sorts" pitchFamily="-84" charset="2"/>
              <a:buNone/>
            </a:pPr>
            <a:endParaRPr lang="en-US"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C6CF47A4-5BFC-457D-8C7F-1B7BD83E5D40}"/>
              </a:ext>
            </a:extLst>
          </p:cNvPr>
          <p:cNvSpPr>
            <a:spLocks noGrp="1" noChangeArrowheads="1"/>
          </p:cNvSpPr>
          <p:nvPr>
            <p:ph type="title"/>
          </p:nvPr>
        </p:nvSpPr>
        <p:spPr>
          <a:xfrm>
            <a:off x="1981200" y="244705"/>
            <a:ext cx="8229600" cy="576262"/>
          </a:xfrm>
        </p:spPr>
        <p:txBody>
          <a:bodyPr/>
          <a:lstStyle/>
          <a:p>
            <a:r>
              <a:rPr lang="en-US" altLang="en-US" dirty="0"/>
              <a:t>Trap-and-Emulate (Cont.)</a:t>
            </a:r>
          </a:p>
        </p:txBody>
      </p:sp>
      <p:sp>
        <p:nvSpPr>
          <p:cNvPr id="20482" name="Content Placeholder 2">
            <a:extLst>
              <a:ext uri="{FF2B5EF4-FFF2-40B4-BE49-F238E27FC236}">
                <a16:creationId xmlns:a16="http://schemas.microsoft.com/office/drawing/2014/main" id="{6F4E7690-BA51-4BE2-8500-29F9D0B639B8}"/>
              </a:ext>
            </a:extLst>
          </p:cNvPr>
          <p:cNvSpPr>
            <a:spLocks noGrp="1" noChangeArrowheads="1"/>
          </p:cNvSpPr>
          <p:nvPr>
            <p:ph idx="1"/>
          </p:nvPr>
        </p:nvSpPr>
        <p:spPr>
          <a:xfrm>
            <a:off x="701845" y="1094913"/>
            <a:ext cx="11335825" cy="5111750"/>
          </a:xfrm>
        </p:spPr>
        <p:txBody>
          <a:bodyPr/>
          <a:lstStyle/>
          <a:p>
            <a:r>
              <a:rPr lang="en-US" altLang="en-US" dirty="0"/>
              <a:t>How does switch from </a:t>
            </a:r>
            <a:r>
              <a:rPr lang="en-US" altLang="en-US" dirty="0">
                <a:highlight>
                  <a:srgbClr val="FFFF00"/>
                </a:highlight>
              </a:rPr>
              <a:t>virtual user mode </a:t>
            </a:r>
            <a:r>
              <a:rPr lang="en-US" altLang="en-US" dirty="0"/>
              <a:t>to </a:t>
            </a:r>
            <a:r>
              <a:rPr lang="en-US" altLang="en-US" dirty="0">
                <a:highlight>
                  <a:srgbClr val="FFFF00"/>
                </a:highlight>
              </a:rPr>
              <a:t>virtual kernel mode </a:t>
            </a:r>
            <a:r>
              <a:rPr lang="en-US" altLang="en-US" dirty="0"/>
              <a:t>occur?</a:t>
            </a:r>
          </a:p>
          <a:p>
            <a:pPr lvl="1"/>
            <a:r>
              <a:rPr lang="en-US" altLang="en-US" dirty="0"/>
              <a:t>Attempting a privileged instruction in user mode causes an error -&gt; trap</a:t>
            </a:r>
          </a:p>
          <a:p>
            <a:pPr lvl="1"/>
            <a:r>
              <a:rPr lang="en-US" altLang="en-US" dirty="0"/>
              <a:t>VMM gains control, analyzes error, executes operation as attempted by guest</a:t>
            </a:r>
          </a:p>
          <a:p>
            <a:pPr lvl="1"/>
            <a:r>
              <a:rPr lang="en-US" altLang="en-US" dirty="0"/>
              <a:t>Returns control to guest in user mode</a:t>
            </a:r>
          </a:p>
          <a:p>
            <a:pPr lvl="1"/>
            <a:r>
              <a:rPr lang="en-US" altLang="en-US" dirty="0"/>
              <a:t>Known as</a:t>
            </a:r>
            <a:r>
              <a:rPr lang="en-US" altLang="en-US" b="1" dirty="0">
                <a:solidFill>
                  <a:srgbClr val="3366FF"/>
                </a:solidFill>
              </a:rPr>
              <a:t> </a:t>
            </a:r>
            <a:r>
              <a:rPr lang="en-US" altLang="en-US" b="1" dirty="0">
                <a:solidFill>
                  <a:srgbClr val="006699"/>
                </a:solidFill>
                <a:latin typeface="+mj-lt"/>
              </a:rPr>
              <a:t>trap-and-emulate</a:t>
            </a:r>
          </a:p>
          <a:p>
            <a:pPr lvl="1"/>
            <a:r>
              <a:rPr lang="en-US" altLang="en-US" dirty="0"/>
              <a:t>Most virtualization products use this at least in part</a:t>
            </a:r>
          </a:p>
          <a:p>
            <a:endParaRPr lang="en-US" altLang="en-US" dirty="0"/>
          </a:p>
          <a:p>
            <a:r>
              <a:rPr lang="en-US" altLang="en-US" dirty="0"/>
              <a:t>User mode code in guest runs at same speed as if not a guest</a:t>
            </a:r>
          </a:p>
          <a:p>
            <a:r>
              <a:rPr lang="en-US" altLang="en-US" dirty="0">
                <a:highlight>
                  <a:srgbClr val="FFFF00"/>
                </a:highlight>
              </a:rPr>
              <a:t>But kernel mode privilege mode code runs slower due to trap-and-emulate</a:t>
            </a:r>
          </a:p>
          <a:p>
            <a:pPr lvl="1"/>
            <a:r>
              <a:rPr lang="en-US" altLang="en-US" dirty="0"/>
              <a:t>Especially a problem when multiple guests running, each needing trap-and-emulate</a:t>
            </a:r>
          </a:p>
          <a:p>
            <a:endParaRPr lang="en-US" altLang="en-US" dirty="0"/>
          </a:p>
          <a:p>
            <a:r>
              <a:rPr lang="en-US" altLang="en-US" dirty="0">
                <a:highlight>
                  <a:srgbClr val="FFFF00"/>
                </a:highlight>
              </a:rPr>
              <a:t>CPUs adding hardware support, multiple CPU modes to improve virtualization performance</a:t>
            </a:r>
          </a:p>
          <a:p>
            <a:endParaRPr lang="en-US"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7A8C05E0-FDFB-4631-A315-5909B7D2846E}"/>
              </a:ext>
            </a:extLst>
          </p:cNvPr>
          <p:cNvSpPr>
            <a:spLocks noGrp="1" noChangeArrowheads="1"/>
          </p:cNvSpPr>
          <p:nvPr>
            <p:ph type="title"/>
          </p:nvPr>
        </p:nvSpPr>
        <p:spPr>
          <a:xfrm>
            <a:off x="2146487" y="200580"/>
            <a:ext cx="9011508" cy="576262"/>
          </a:xfrm>
        </p:spPr>
        <p:txBody>
          <a:bodyPr/>
          <a:lstStyle/>
          <a:p>
            <a:r>
              <a:rPr lang="en-US" altLang="en-US" sz="2800" dirty="0"/>
              <a:t>Trap-and-Emulate: Virtualization Implementation</a:t>
            </a:r>
          </a:p>
        </p:txBody>
      </p:sp>
      <p:pic>
        <p:nvPicPr>
          <p:cNvPr id="21506" name="Content Placeholder 3" descr="16_02.pdf">
            <a:extLst>
              <a:ext uri="{FF2B5EF4-FFF2-40B4-BE49-F238E27FC236}">
                <a16:creationId xmlns:a16="http://schemas.microsoft.com/office/drawing/2014/main" id="{C9B348F7-CD1D-469D-8A18-0CDAF9C79D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562" r="-11562"/>
          <a:stretch>
            <a:fillRect/>
          </a:stretch>
        </p:blipFill>
        <p:spPr>
          <a:xfrm>
            <a:off x="2715630" y="1761825"/>
            <a:ext cx="7281862" cy="4008437"/>
          </a:xfr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89CB9D8-0A2D-4BAE-956A-4E63F617A1C7}"/>
              </a:ext>
            </a:extLst>
          </p:cNvPr>
          <p:cNvSpPr>
            <a:spLocks noGrp="1" noChangeArrowheads="1"/>
          </p:cNvSpPr>
          <p:nvPr>
            <p:ph type="title"/>
          </p:nvPr>
        </p:nvSpPr>
        <p:spPr>
          <a:xfrm>
            <a:off x="2559760" y="239749"/>
            <a:ext cx="7675563" cy="576263"/>
          </a:xfrm>
        </p:spPr>
        <p:txBody>
          <a:bodyPr/>
          <a:lstStyle/>
          <a:p>
            <a:r>
              <a:rPr lang="en-US" altLang="en-US" dirty="0"/>
              <a:t>Building Block – Binary Translation</a:t>
            </a:r>
          </a:p>
        </p:txBody>
      </p:sp>
      <p:sp>
        <p:nvSpPr>
          <p:cNvPr id="22530" name="Content Placeholder 2">
            <a:extLst>
              <a:ext uri="{FF2B5EF4-FFF2-40B4-BE49-F238E27FC236}">
                <a16:creationId xmlns:a16="http://schemas.microsoft.com/office/drawing/2014/main" id="{950FBA83-7B8F-4C36-8B62-4B6213DAA50E}"/>
              </a:ext>
            </a:extLst>
          </p:cNvPr>
          <p:cNvSpPr>
            <a:spLocks noGrp="1" noChangeArrowheads="1"/>
          </p:cNvSpPr>
          <p:nvPr>
            <p:ph idx="1"/>
          </p:nvPr>
        </p:nvSpPr>
        <p:spPr>
          <a:xfrm>
            <a:off x="618381" y="1163637"/>
            <a:ext cx="10701660" cy="4530725"/>
          </a:xfrm>
        </p:spPr>
        <p:txBody>
          <a:bodyPr/>
          <a:lstStyle/>
          <a:p>
            <a:r>
              <a:rPr lang="en-US" altLang="en-US" dirty="0"/>
              <a:t>Some CPUs don’t have clean separation between privileged and nonprivileged instructions</a:t>
            </a:r>
          </a:p>
          <a:p>
            <a:pPr lvl="1"/>
            <a:r>
              <a:rPr lang="en-US" altLang="en-US" dirty="0"/>
              <a:t>Earlier Intel x86 CPUs are among them</a:t>
            </a:r>
          </a:p>
          <a:p>
            <a:pPr lvl="2"/>
            <a:r>
              <a:rPr lang="en-US" altLang="en-US" dirty="0"/>
              <a:t>Earliest Intel CPU designed for a calculator</a:t>
            </a:r>
          </a:p>
          <a:p>
            <a:pPr lvl="1"/>
            <a:endParaRPr lang="en-US" altLang="en-US" dirty="0"/>
          </a:p>
          <a:p>
            <a:pPr lvl="1"/>
            <a:r>
              <a:rPr lang="en-US" altLang="en-US" dirty="0"/>
              <a:t>Backward compatibility means difficult to improve</a:t>
            </a:r>
          </a:p>
          <a:p>
            <a:pPr lvl="1"/>
            <a:endParaRPr lang="en-US" altLang="en-US" dirty="0"/>
          </a:p>
          <a:p>
            <a:pPr lvl="1"/>
            <a:r>
              <a:rPr lang="en-US" altLang="en-US" dirty="0"/>
              <a:t>Consider Intel x86 </a:t>
            </a:r>
            <a:r>
              <a:rPr lang="en-US" altLang="en-US" b="1" dirty="0" err="1">
                <a:latin typeface="Courier New" panose="02070309020205020404" pitchFamily="49" charset="0"/>
                <a:cs typeface="Courier New" panose="02070309020205020404" pitchFamily="49" charset="0"/>
              </a:rPr>
              <a:t>popf</a:t>
            </a:r>
            <a:r>
              <a:rPr lang="en-US" altLang="en-US" dirty="0"/>
              <a:t> instruction</a:t>
            </a:r>
          </a:p>
          <a:p>
            <a:pPr lvl="2"/>
            <a:r>
              <a:rPr lang="en-US" altLang="en-US" dirty="0"/>
              <a:t>Loads CPU flags register from contents of the stack</a:t>
            </a:r>
          </a:p>
          <a:p>
            <a:pPr lvl="2"/>
            <a:r>
              <a:rPr lang="en-US" altLang="en-US" dirty="0"/>
              <a:t>If CPU in privileged mode -&gt; all flags replaced</a:t>
            </a:r>
          </a:p>
          <a:p>
            <a:pPr lvl="2"/>
            <a:r>
              <a:rPr lang="en-US" altLang="en-US" dirty="0"/>
              <a:t>If CPU in user mode -&gt; only some flags replaced</a:t>
            </a:r>
          </a:p>
          <a:p>
            <a:pPr lvl="3"/>
            <a:r>
              <a:rPr lang="en-US" altLang="en-US" dirty="0">
                <a:highlight>
                  <a:srgbClr val="FFFF00"/>
                </a:highlight>
              </a:rPr>
              <a:t>No trap is generated</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866AC7F-5C25-4BF3-8DF3-8453731F361A}"/>
              </a:ext>
            </a:extLst>
          </p:cNvPr>
          <p:cNvSpPr>
            <a:spLocks noGrp="1" noChangeArrowheads="1"/>
          </p:cNvSpPr>
          <p:nvPr>
            <p:ph type="title"/>
          </p:nvPr>
        </p:nvSpPr>
        <p:spPr>
          <a:xfrm>
            <a:off x="2214465" y="225461"/>
            <a:ext cx="7987004" cy="576262"/>
          </a:xfrm>
        </p:spPr>
        <p:txBody>
          <a:bodyPr/>
          <a:lstStyle/>
          <a:p>
            <a:r>
              <a:rPr lang="en-US" altLang="en-US" dirty="0"/>
              <a:t>Binary Translation (Cont.)</a:t>
            </a:r>
          </a:p>
        </p:txBody>
      </p:sp>
      <p:sp>
        <p:nvSpPr>
          <p:cNvPr id="40962" name="Content Placeholder 2">
            <a:extLst>
              <a:ext uri="{FF2B5EF4-FFF2-40B4-BE49-F238E27FC236}">
                <a16:creationId xmlns:a16="http://schemas.microsoft.com/office/drawing/2014/main" id="{5D6502A8-D1AD-C043-A73C-FB5268294E12}"/>
              </a:ext>
            </a:extLst>
          </p:cNvPr>
          <p:cNvSpPr>
            <a:spLocks noGrp="1"/>
          </p:cNvSpPr>
          <p:nvPr>
            <p:ph idx="1"/>
          </p:nvPr>
        </p:nvSpPr>
        <p:spPr>
          <a:xfrm>
            <a:off x="738344" y="1163637"/>
            <a:ext cx="10778465" cy="4530725"/>
          </a:xfrm>
        </p:spPr>
        <p:txBody>
          <a:bodyPr/>
          <a:lstStyle/>
          <a:p>
            <a:pPr>
              <a:defRPr/>
            </a:pPr>
            <a:r>
              <a:rPr lang="en-US" dirty="0">
                <a:ea typeface="ＭＳ Ｐゴシック" charset="0"/>
              </a:rPr>
              <a:t>Other similar problem instructions we will call </a:t>
            </a:r>
            <a:r>
              <a:rPr lang="en-US" b="1" i="1" dirty="0">
                <a:ea typeface="ＭＳ Ｐゴシック" charset="0"/>
              </a:rPr>
              <a:t>special instructions</a:t>
            </a:r>
            <a:endParaRPr lang="en-US" b="1" dirty="0">
              <a:ea typeface="ＭＳ Ｐゴシック" charset="0"/>
            </a:endParaRPr>
          </a:p>
          <a:p>
            <a:pPr lvl="1">
              <a:defRPr/>
            </a:pPr>
            <a:r>
              <a:rPr lang="en-US" dirty="0">
                <a:ea typeface="ＭＳ Ｐゴシック" charset="0"/>
              </a:rPr>
              <a:t>Caused trap-and-emulate method considered impossible until 1998</a:t>
            </a:r>
          </a:p>
          <a:p>
            <a:pPr>
              <a:defRPr/>
            </a:pPr>
            <a:endParaRPr lang="en-US" dirty="0">
              <a:ea typeface="ＭＳ Ｐゴシック" charset="0"/>
            </a:endParaRPr>
          </a:p>
          <a:p>
            <a:pPr>
              <a:defRPr/>
            </a:pPr>
            <a:r>
              <a:rPr lang="en-US" dirty="0">
                <a:ea typeface="ＭＳ Ｐゴシック" charset="0"/>
              </a:rPr>
              <a:t>Binary translation solves the problem</a:t>
            </a:r>
          </a:p>
          <a:p>
            <a:pPr marL="800100" lvl="1" indent="-342900">
              <a:buFont typeface="+mj-lt"/>
              <a:buAutoNum type="arabicPeriod"/>
              <a:defRPr/>
            </a:pPr>
            <a:r>
              <a:rPr lang="en-US" dirty="0">
                <a:ea typeface="ＭＳ Ｐゴシック" charset="0"/>
              </a:rPr>
              <a:t>Basics are simple, but implementation very complex</a:t>
            </a:r>
          </a:p>
          <a:p>
            <a:pPr marL="800100" lvl="1" indent="-342900">
              <a:buFont typeface="+mj-lt"/>
              <a:buAutoNum type="arabicPeriod"/>
              <a:defRPr/>
            </a:pPr>
            <a:r>
              <a:rPr lang="en-US" dirty="0">
                <a:ea typeface="ＭＳ Ｐゴシック" charset="0"/>
              </a:rPr>
              <a:t>If guest VCPU is in user mode, guest can run instructions natively</a:t>
            </a:r>
          </a:p>
          <a:p>
            <a:pPr marL="800100" lvl="1" indent="-342900">
              <a:buFont typeface="+mj-lt"/>
              <a:buAutoNum type="arabicPeriod"/>
              <a:defRPr/>
            </a:pPr>
            <a:r>
              <a:rPr lang="en-US" dirty="0">
                <a:ea typeface="ＭＳ Ｐゴシック" charset="0"/>
              </a:rPr>
              <a:t>If guest VCPU in kernel mode (guest believes it is in kernel mode)</a:t>
            </a:r>
          </a:p>
          <a:p>
            <a:pPr marL="1143000" lvl="2" indent="-342900">
              <a:buFont typeface="+mj-lt"/>
              <a:buAutoNum type="alphaLcParenR"/>
              <a:defRPr/>
            </a:pPr>
            <a:r>
              <a:rPr lang="en-US" dirty="0">
                <a:ea typeface="ＭＳ Ｐゴシック" charset="0"/>
              </a:rPr>
              <a:t>VMM examines every instruction guest is about to execute by reading a few instructions ahead of program counter</a:t>
            </a:r>
          </a:p>
          <a:p>
            <a:pPr marL="1143000" lvl="2" indent="-342900">
              <a:buFont typeface="+mj-lt"/>
              <a:buAutoNum type="alphaLcParenR"/>
              <a:defRPr/>
            </a:pPr>
            <a:r>
              <a:rPr lang="en-US" dirty="0">
                <a:ea typeface="ＭＳ Ｐゴシック" charset="0"/>
              </a:rPr>
              <a:t>Non-special-instructions run natively</a:t>
            </a:r>
          </a:p>
          <a:p>
            <a:pPr marL="1143000" lvl="2" indent="-342900">
              <a:buFont typeface="+mj-lt"/>
              <a:buAutoNum type="alphaLcParenR"/>
              <a:defRPr/>
            </a:pPr>
            <a:r>
              <a:rPr lang="en-US" dirty="0">
                <a:ea typeface="ＭＳ Ｐゴシック" charset="0"/>
              </a:rPr>
              <a:t>Special instructions translated into new set of instructions that perform equivalent task (for example changing the flags in the VCPU)</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E0BEC8CC-134A-4720-A898-F5F59896DD9D}"/>
              </a:ext>
            </a:extLst>
          </p:cNvPr>
          <p:cNvSpPr>
            <a:spLocks noGrp="1" noChangeArrowheads="1"/>
          </p:cNvSpPr>
          <p:nvPr>
            <p:ph type="title"/>
          </p:nvPr>
        </p:nvSpPr>
        <p:spPr>
          <a:xfrm>
            <a:off x="2093172" y="231000"/>
            <a:ext cx="8229600" cy="576263"/>
          </a:xfrm>
        </p:spPr>
        <p:txBody>
          <a:bodyPr/>
          <a:lstStyle/>
          <a:p>
            <a:r>
              <a:rPr lang="en-US" altLang="en-US" dirty="0"/>
              <a:t>Binary Translation (Cont.)</a:t>
            </a:r>
          </a:p>
        </p:txBody>
      </p:sp>
      <p:sp>
        <p:nvSpPr>
          <p:cNvPr id="40962" name="Content Placeholder 2">
            <a:extLst>
              <a:ext uri="{FF2B5EF4-FFF2-40B4-BE49-F238E27FC236}">
                <a16:creationId xmlns:a16="http://schemas.microsoft.com/office/drawing/2014/main" id="{3EFEB4B3-BDE4-FD4C-96E4-3D38D42DD480}"/>
              </a:ext>
            </a:extLst>
          </p:cNvPr>
          <p:cNvSpPr>
            <a:spLocks noGrp="1"/>
          </p:cNvSpPr>
          <p:nvPr>
            <p:ph idx="1"/>
          </p:nvPr>
        </p:nvSpPr>
        <p:spPr>
          <a:xfrm>
            <a:off x="738342" y="1163637"/>
            <a:ext cx="10871065" cy="4530725"/>
          </a:xfrm>
        </p:spPr>
        <p:txBody>
          <a:bodyPr/>
          <a:lstStyle/>
          <a:p>
            <a:pPr>
              <a:defRPr/>
            </a:pPr>
            <a:r>
              <a:rPr lang="en-US" dirty="0">
                <a:highlight>
                  <a:srgbClr val="FFFF00"/>
                </a:highlight>
                <a:ea typeface="ＭＳ Ｐゴシック" charset="0"/>
              </a:rPr>
              <a:t>Implemented by translation of code within VMM</a:t>
            </a:r>
          </a:p>
          <a:p>
            <a:pPr>
              <a:defRPr/>
            </a:pPr>
            <a:endParaRPr lang="en-US" dirty="0">
              <a:ea typeface="ＭＳ Ｐゴシック" charset="0"/>
            </a:endParaRPr>
          </a:p>
          <a:p>
            <a:pPr>
              <a:defRPr/>
            </a:pPr>
            <a:r>
              <a:rPr lang="en-US" dirty="0">
                <a:ea typeface="ＭＳ Ｐゴシック" charset="0"/>
              </a:rPr>
              <a:t>Code reads native instructions dynamically from guest, on demand, generates native binary code that executes in place of original code</a:t>
            </a:r>
          </a:p>
          <a:p>
            <a:pPr>
              <a:defRPr/>
            </a:pPr>
            <a:endParaRPr lang="en-US" dirty="0">
              <a:ea typeface="ＭＳ Ｐゴシック" charset="0"/>
            </a:endParaRPr>
          </a:p>
          <a:p>
            <a:pPr>
              <a:defRPr/>
            </a:pPr>
            <a:r>
              <a:rPr lang="en-US" dirty="0">
                <a:ea typeface="ＭＳ Ｐゴシック" charset="0"/>
              </a:rPr>
              <a:t>Performance of this method would be poor without optimizations</a:t>
            </a:r>
          </a:p>
          <a:p>
            <a:pPr lvl="1">
              <a:defRPr/>
            </a:pPr>
            <a:r>
              <a:rPr lang="en-US" dirty="0">
                <a:ea typeface="ＭＳ Ｐゴシック" charset="0"/>
              </a:rPr>
              <a:t>Products like VMware use caching</a:t>
            </a:r>
          </a:p>
          <a:p>
            <a:pPr lvl="2">
              <a:buFont typeface="Webdings" charset="0"/>
              <a:buChar char="4"/>
              <a:defRPr/>
            </a:pPr>
            <a:r>
              <a:rPr lang="en-US" dirty="0">
                <a:ea typeface="ＭＳ Ｐゴシック" charset="0"/>
              </a:rPr>
              <a:t>Translate once, and when guest executes code containing special instruction cached translation used instead of translating again</a:t>
            </a:r>
          </a:p>
          <a:p>
            <a:pPr lvl="2">
              <a:buFont typeface="Webdings" charset="0"/>
              <a:buChar char="4"/>
              <a:defRPr/>
            </a:pPr>
            <a:r>
              <a:rPr lang="en-US" dirty="0">
                <a:ea typeface="ＭＳ Ｐゴシック" charset="0"/>
              </a:rPr>
              <a:t>Testing showed booting Windows XP as guest caused 950,000 translations, at 3 microseconds each, or 3 second (5 %) slowdown over native</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D2EA452D-6AAE-43AD-B0F2-F2B88DD746D7}"/>
              </a:ext>
            </a:extLst>
          </p:cNvPr>
          <p:cNvSpPr>
            <a:spLocks noGrp="1" noChangeArrowheads="1"/>
          </p:cNvSpPr>
          <p:nvPr>
            <p:ph type="title"/>
          </p:nvPr>
        </p:nvSpPr>
        <p:spPr>
          <a:xfrm>
            <a:off x="1424966" y="253376"/>
            <a:ext cx="9991530" cy="576262"/>
          </a:xfrm>
        </p:spPr>
        <p:txBody>
          <a:bodyPr/>
          <a:lstStyle/>
          <a:p>
            <a:r>
              <a:rPr lang="en-US" altLang="en-US" sz="2800" dirty="0"/>
              <a:t>Binary Translation: Virtualization Implementation</a:t>
            </a:r>
          </a:p>
        </p:txBody>
      </p:sp>
      <p:pic>
        <p:nvPicPr>
          <p:cNvPr id="25602" name="Content Placeholder 3" descr="16_03.pdf">
            <a:extLst>
              <a:ext uri="{FF2B5EF4-FFF2-40B4-BE49-F238E27FC236}">
                <a16:creationId xmlns:a16="http://schemas.microsoft.com/office/drawing/2014/main" id="{3030CDB7-AAF2-482C-91CC-747670BF1D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771" r="-11771"/>
          <a:stretch>
            <a:fillRect/>
          </a:stretch>
        </p:blipFill>
        <p:spPr>
          <a:xfrm>
            <a:off x="2649538" y="1384300"/>
            <a:ext cx="7264400" cy="40005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7363-2153-4D4F-93C2-66790108AD50}"/>
              </a:ext>
            </a:extLst>
          </p:cNvPr>
          <p:cNvSpPr>
            <a:spLocks noGrp="1"/>
          </p:cNvSpPr>
          <p:nvPr>
            <p:ph type="title"/>
          </p:nvPr>
        </p:nvSpPr>
        <p:spPr/>
        <p:txBody>
          <a:bodyPr/>
          <a:lstStyle/>
          <a:p>
            <a:r>
              <a:rPr lang="en-US" dirty="0"/>
              <a:t>Technical and Business Considerations (3)</a:t>
            </a:r>
          </a:p>
        </p:txBody>
      </p:sp>
      <p:sp>
        <p:nvSpPr>
          <p:cNvPr id="3" name="Content Placeholder 2">
            <a:extLst>
              <a:ext uri="{FF2B5EF4-FFF2-40B4-BE49-F238E27FC236}">
                <a16:creationId xmlns:a16="http://schemas.microsoft.com/office/drawing/2014/main" id="{65573DB4-FC5D-334E-BFEB-E5AC1B9AF8A4}"/>
              </a:ext>
            </a:extLst>
          </p:cNvPr>
          <p:cNvSpPr>
            <a:spLocks noGrp="1"/>
          </p:cNvSpPr>
          <p:nvPr>
            <p:ph idx="1"/>
          </p:nvPr>
        </p:nvSpPr>
        <p:spPr/>
        <p:txBody>
          <a:bodyPr/>
          <a:lstStyle/>
          <a:p>
            <a:r>
              <a:rPr lang="en-US" b="1" dirty="0"/>
              <a:t>Cloud carrier and cloud provider selection:</a:t>
            </a:r>
          </a:p>
          <a:p>
            <a:pPr lvl="1"/>
            <a:r>
              <a:rPr lang="en-US" dirty="0"/>
              <a:t>the service levels of Internet connections between cloud consumers and cloud providers are determined by their ISPs which are usually different.</a:t>
            </a:r>
          </a:p>
          <a:p>
            <a:pPr lvl="2"/>
            <a:r>
              <a:rPr lang="en-US" dirty="0"/>
              <a:t>Multiple ISP networks in a path</a:t>
            </a:r>
          </a:p>
          <a:p>
            <a:pPr lvl="1"/>
            <a:r>
              <a:rPr lang="en-US" dirty="0">
                <a:solidFill>
                  <a:srgbClr val="FF0000"/>
                </a:solidFill>
                <a:highlight>
                  <a:srgbClr val="FFFF00"/>
                </a:highlight>
              </a:rPr>
              <a:t>QoS </a:t>
            </a:r>
            <a:r>
              <a:rPr lang="en-US" dirty="0">
                <a:highlight>
                  <a:srgbClr val="FFFF00"/>
                </a:highlight>
              </a:rPr>
              <a:t>management across multiple ISPs is difficult to achieve in practice.</a:t>
            </a:r>
          </a:p>
          <a:p>
            <a:pPr lvl="1"/>
            <a:r>
              <a:rPr lang="en-US" dirty="0"/>
              <a:t>Cloud adoption can be easier for applications with more relaxed latency and bandwidth requirements.</a:t>
            </a:r>
          </a:p>
        </p:txBody>
      </p:sp>
      <p:sp>
        <p:nvSpPr>
          <p:cNvPr id="4" name="Footer Placeholder 3">
            <a:extLst>
              <a:ext uri="{FF2B5EF4-FFF2-40B4-BE49-F238E27FC236}">
                <a16:creationId xmlns:a16="http://schemas.microsoft.com/office/drawing/2014/main" id="{F72F17CF-3BB1-8B47-A6F0-EF42C4F4421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E8C211F-CFF5-6647-B053-8BFC51718ED9}"/>
              </a:ext>
            </a:extLst>
          </p:cNvPr>
          <p:cNvSpPr>
            <a:spLocks noGrp="1"/>
          </p:cNvSpPr>
          <p:nvPr>
            <p:ph type="sldNum" sz="quarter" idx="12"/>
          </p:nvPr>
        </p:nvSpPr>
        <p:spPr/>
        <p:txBody>
          <a:bodyPr/>
          <a:lstStyle/>
          <a:p>
            <a:fld id="{200DD954-184B-4D49-AD4D-2D5B1F9D4CEC}" type="slidenum">
              <a:rPr lang="en-US" smtClean="0"/>
              <a:t>16</a:t>
            </a:fld>
            <a:endParaRPr lang="en-US"/>
          </a:p>
        </p:txBody>
      </p:sp>
    </p:spTree>
    <p:extLst>
      <p:ext uri="{BB962C8B-B14F-4D97-AF65-F5344CB8AC3E}">
        <p14:creationId xmlns:p14="http://schemas.microsoft.com/office/powerpoint/2010/main" val="5281435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95C9B1C2-9EEF-4631-8D3C-A39C41C45B1F}"/>
              </a:ext>
            </a:extLst>
          </p:cNvPr>
          <p:cNvSpPr>
            <a:spLocks noGrp="1" noChangeArrowheads="1"/>
          </p:cNvSpPr>
          <p:nvPr>
            <p:ph type="title"/>
          </p:nvPr>
        </p:nvSpPr>
        <p:spPr>
          <a:xfrm>
            <a:off x="1981200" y="244705"/>
            <a:ext cx="8229600" cy="576262"/>
          </a:xfrm>
        </p:spPr>
        <p:txBody>
          <a:bodyPr/>
          <a:lstStyle/>
          <a:p>
            <a:r>
              <a:rPr lang="en-US" altLang="en-US" dirty="0"/>
              <a:t>Nested Page Tables</a:t>
            </a:r>
          </a:p>
        </p:txBody>
      </p:sp>
      <p:sp>
        <p:nvSpPr>
          <p:cNvPr id="26626" name="Content Placeholder 2">
            <a:extLst>
              <a:ext uri="{FF2B5EF4-FFF2-40B4-BE49-F238E27FC236}">
                <a16:creationId xmlns:a16="http://schemas.microsoft.com/office/drawing/2014/main" id="{24303A24-5D86-41F2-8431-4096129082E5}"/>
              </a:ext>
            </a:extLst>
          </p:cNvPr>
          <p:cNvSpPr>
            <a:spLocks noGrp="1" noChangeArrowheads="1"/>
          </p:cNvSpPr>
          <p:nvPr>
            <p:ph idx="1"/>
          </p:nvPr>
        </p:nvSpPr>
        <p:spPr>
          <a:xfrm>
            <a:off x="736260" y="1060190"/>
            <a:ext cx="10560631" cy="4530725"/>
          </a:xfrm>
        </p:spPr>
        <p:txBody>
          <a:bodyPr/>
          <a:lstStyle/>
          <a:p>
            <a:r>
              <a:rPr lang="en-US" altLang="en-US" dirty="0"/>
              <a:t>Memory management another general challenge to VMM implementations</a:t>
            </a:r>
          </a:p>
          <a:p>
            <a:endParaRPr lang="en-US" altLang="en-US" dirty="0"/>
          </a:p>
          <a:p>
            <a:r>
              <a:rPr lang="en-US" altLang="en-US" dirty="0">
                <a:highlight>
                  <a:srgbClr val="FFFF00"/>
                </a:highlight>
              </a:rPr>
              <a:t>How can VMM keep page-table state for both guests believing they control the page tables and VMM that does control the tables?</a:t>
            </a:r>
          </a:p>
          <a:p>
            <a:endParaRPr lang="en-US" altLang="en-US" dirty="0"/>
          </a:p>
          <a:p>
            <a:r>
              <a:rPr lang="en-US" altLang="en-US" dirty="0"/>
              <a:t>Common method (for trap-and-emulate and binary translation) is </a:t>
            </a:r>
            <a:r>
              <a:rPr lang="en-US" altLang="en-US" b="1" dirty="0">
                <a:solidFill>
                  <a:srgbClr val="006699"/>
                </a:solidFill>
                <a:latin typeface="+mj-lt"/>
              </a:rPr>
              <a:t>nested page tables </a:t>
            </a:r>
            <a:r>
              <a:rPr lang="en-US" altLang="en-US" dirty="0"/>
              <a:t>(</a:t>
            </a:r>
            <a:r>
              <a:rPr lang="en-US" altLang="en-US" b="1" dirty="0">
                <a:solidFill>
                  <a:srgbClr val="006699"/>
                </a:solidFill>
                <a:latin typeface="+mj-lt"/>
              </a:rPr>
              <a:t>NPTs</a:t>
            </a:r>
            <a:r>
              <a:rPr lang="en-US" altLang="en-US" dirty="0"/>
              <a:t>) </a:t>
            </a:r>
          </a:p>
          <a:p>
            <a:pPr lvl="1"/>
            <a:r>
              <a:rPr lang="en-US" altLang="en-US" dirty="0"/>
              <a:t>Each guest maintains page tables to translate virtual to physical addresses</a:t>
            </a:r>
          </a:p>
          <a:p>
            <a:pPr lvl="1"/>
            <a:r>
              <a:rPr lang="en-US" altLang="en-US" dirty="0"/>
              <a:t>VMM maintains per guest NPTs to represent guest’s page-table state</a:t>
            </a:r>
          </a:p>
          <a:p>
            <a:pPr lvl="2"/>
            <a:r>
              <a:rPr lang="en-US" altLang="en-US" dirty="0"/>
              <a:t>Just as VCPU stores guest CPU state</a:t>
            </a:r>
          </a:p>
          <a:p>
            <a:pPr lvl="1"/>
            <a:r>
              <a:rPr lang="en-US" altLang="en-US" dirty="0"/>
              <a:t>When guest on CPU -&gt; VMM makes that guest’s NPTs the active system page tables</a:t>
            </a:r>
          </a:p>
          <a:p>
            <a:pPr lvl="1"/>
            <a:r>
              <a:rPr lang="en-US" altLang="en-US" dirty="0"/>
              <a:t>Guest tries to change page table -&gt; VMM makes equivalent change to NPTs and its own page tables</a:t>
            </a:r>
          </a:p>
          <a:p>
            <a:pPr lvl="1"/>
            <a:r>
              <a:rPr lang="en-US" altLang="en-US" dirty="0"/>
              <a:t>Can cause many more TLB misses -&gt; much slower performance</a:t>
            </a:r>
          </a:p>
          <a:p>
            <a:pPr lvl="2"/>
            <a:r>
              <a:rPr lang="en-US" altLang="en-US" dirty="0"/>
              <a:t>TLB: Translation Lookaside Buffer</a:t>
            </a:r>
          </a:p>
          <a:p>
            <a:pPr lvl="1"/>
            <a:endParaRPr lang="en-US" altLang="en-US" dirty="0"/>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CEC036A-29AD-4AD2-B43A-EDBADBFD0283}"/>
              </a:ext>
            </a:extLst>
          </p:cNvPr>
          <p:cNvSpPr>
            <a:spLocks noGrp="1" noChangeArrowheads="1"/>
          </p:cNvSpPr>
          <p:nvPr>
            <p:ph type="title"/>
          </p:nvPr>
        </p:nvSpPr>
        <p:spPr>
          <a:xfrm>
            <a:off x="1981200" y="234792"/>
            <a:ext cx="8229600" cy="576262"/>
          </a:xfrm>
        </p:spPr>
        <p:txBody>
          <a:bodyPr/>
          <a:lstStyle/>
          <a:p>
            <a:r>
              <a:rPr lang="en-US" altLang="en-US" dirty="0"/>
              <a:t>Nested Page Tables</a:t>
            </a:r>
          </a:p>
        </p:txBody>
      </p:sp>
      <p:pic>
        <p:nvPicPr>
          <p:cNvPr id="28674" name="Content Placeholder 3" descr="16_04.pdf">
            <a:extLst>
              <a:ext uri="{FF2B5EF4-FFF2-40B4-BE49-F238E27FC236}">
                <a16:creationId xmlns:a16="http://schemas.microsoft.com/office/drawing/2014/main" id="{E46A97F9-D63A-4620-BB5D-E78293289B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5543" r="-65543"/>
          <a:stretch>
            <a:fillRect/>
          </a:stretch>
        </p:blipFill>
        <p:spPr>
          <a:xfrm>
            <a:off x="2536825" y="1050925"/>
            <a:ext cx="7778750" cy="5181600"/>
          </a:xfr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580020B-7E6D-432A-82B1-CE8916E4E92D}"/>
              </a:ext>
            </a:extLst>
          </p:cNvPr>
          <p:cNvSpPr>
            <a:spLocks noGrp="1" noChangeArrowheads="1"/>
          </p:cNvSpPr>
          <p:nvPr>
            <p:ph type="title"/>
          </p:nvPr>
        </p:nvSpPr>
        <p:spPr>
          <a:xfrm>
            <a:off x="2491623" y="240331"/>
            <a:ext cx="7697787" cy="576263"/>
          </a:xfrm>
        </p:spPr>
        <p:txBody>
          <a:bodyPr/>
          <a:lstStyle/>
          <a:p>
            <a:r>
              <a:rPr lang="en-US" altLang="en-US" sz="3000" dirty="0"/>
              <a:t>Building Blocks – Hardware Assistance</a:t>
            </a:r>
          </a:p>
        </p:txBody>
      </p:sp>
      <p:sp>
        <p:nvSpPr>
          <p:cNvPr id="27650" name="Content Placeholder 2">
            <a:extLst>
              <a:ext uri="{FF2B5EF4-FFF2-40B4-BE49-F238E27FC236}">
                <a16:creationId xmlns:a16="http://schemas.microsoft.com/office/drawing/2014/main" id="{9B5E11BD-AACA-44CC-986B-4DB1F63A8576}"/>
              </a:ext>
            </a:extLst>
          </p:cNvPr>
          <p:cNvSpPr>
            <a:spLocks noGrp="1" noChangeArrowheads="1"/>
          </p:cNvSpPr>
          <p:nvPr>
            <p:ph idx="1"/>
          </p:nvPr>
        </p:nvSpPr>
        <p:spPr>
          <a:xfrm>
            <a:off x="733856" y="1163637"/>
            <a:ext cx="10644058" cy="4530725"/>
          </a:xfrm>
        </p:spPr>
        <p:txBody>
          <a:bodyPr/>
          <a:lstStyle/>
          <a:p>
            <a:r>
              <a:rPr lang="en-US" altLang="en-US" dirty="0"/>
              <a:t>All virtualization needs some HW support</a:t>
            </a:r>
          </a:p>
          <a:p>
            <a:endParaRPr lang="en-US" altLang="en-US" dirty="0"/>
          </a:p>
          <a:p>
            <a:r>
              <a:rPr lang="en-US" altLang="en-US" dirty="0"/>
              <a:t>More support -&gt; more feature rich, stable, better performance of guests</a:t>
            </a:r>
          </a:p>
          <a:p>
            <a:endParaRPr lang="en-US" altLang="en-US" dirty="0"/>
          </a:p>
          <a:p>
            <a:r>
              <a:rPr lang="en-US" altLang="en-US" dirty="0"/>
              <a:t>Intel added new </a:t>
            </a:r>
            <a:r>
              <a:rPr lang="en-US" altLang="en-US" b="1" dirty="0">
                <a:solidFill>
                  <a:srgbClr val="006699"/>
                </a:solidFill>
                <a:latin typeface="+mj-lt"/>
              </a:rPr>
              <a:t>VT-x</a:t>
            </a:r>
            <a:r>
              <a:rPr lang="en-US" altLang="en-US" dirty="0"/>
              <a:t> instructions in 2005 and AMD the </a:t>
            </a:r>
            <a:r>
              <a:rPr lang="en-US" altLang="en-US" b="1" dirty="0">
                <a:solidFill>
                  <a:srgbClr val="006699"/>
                </a:solidFill>
                <a:latin typeface="+mj-lt"/>
              </a:rPr>
              <a:t>AMD-V</a:t>
            </a:r>
            <a:r>
              <a:rPr lang="en-US" altLang="en-US" b="1" dirty="0">
                <a:solidFill>
                  <a:srgbClr val="3366FF"/>
                </a:solidFill>
              </a:rPr>
              <a:t> </a:t>
            </a:r>
            <a:r>
              <a:rPr lang="en-US" altLang="en-US" dirty="0"/>
              <a:t>instructions in 2006</a:t>
            </a:r>
          </a:p>
          <a:p>
            <a:pPr lvl="1"/>
            <a:r>
              <a:rPr lang="en-US" altLang="en-US" sz="1600" dirty="0">
                <a:highlight>
                  <a:srgbClr val="FFFF00"/>
                </a:highlight>
              </a:rPr>
              <a:t>CPUs with these instructions remove need for binary translation</a:t>
            </a:r>
          </a:p>
          <a:p>
            <a:pPr lvl="1"/>
            <a:r>
              <a:rPr lang="en-US" altLang="en-US" sz="1600" dirty="0"/>
              <a:t>Generally define more CPU modes – “guest” and “host”</a:t>
            </a:r>
          </a:p>
          <a:p>
            <a:pPr lvl="1"/>
            <a:r>
              <a:rPr lang="en-US" altLang="en-US" sz="1600" dirty="0"/>
              <a:t>VMM can enable host mode, define characteristics of each guest VM, switch to guest mode and guest(s) on CPU(s)</a:t>
            </a:r>
          </a:p>
          <a:p>
            <a:pPr lvl="1"/>
            <a:r>
              <a:rPr lang="en-US" altLang="en-US" sz="1600" dirty="0"/>
              <a:t>In guest mode, guest OS thinks it is running natively, sees devices (as defined by VMM for that guest) </a:t>
            </a:r>
          </a:p>
          <a:p>
            <a:pPr lvl="2"/>
            <a:r>
              <a:rPr lang="en-US" altLang="en-US" sz="1600" dirty="0"/>
              <a:t>Access to virtualized device, privileged instructions cause trap to VMM</a:t>
            </a:r>
          </a:p>
          <a:p>
            <a:pPr lvl="2"/>
            <a:r>
              <a:rPr lang="en-US" altLang="en-US" sz="1600" dirty="0"/>
              <a:t>CPU maintains VCPU, context switches it as needed</a:t>
            </a:r>
          </a:p>
          <a:p>
            <a:endParaRPr lang="en-US" altLang="en-US" dirty="0"/>
          </a:p>
          <a:p>
            <a:r>
              <a:rPr lang="en-US" altLang="en-US" dirty="0"/>
              <a:t>HW support for Nested Page Tables, DMA, interrupts as well over time</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659C1018-EF52-499A-A0CD-90BE742F0F64}"/>
              </a:ext>
            </a:extLst>
          </p:cNvPr>
          <p:cNvSpPr>
            <a:spLocks noGrp="1" noChangeArrowheads="1"/>
          </p:cNvSpPr>
          <p:nvPr>
            <p:ph type="title"/>
          </p:nvPr>
        </p:nvSpPr>
        <p:spPr>
          <a:xfrm>
            <a:off x="1990532" y="293172"/>
            <a:ext cx="8687511" cy="576262"/>
          </a:xfrm>
        </p:spPr>
        <p:txBody>
          <a:bodyPr/>
          <a:lstStyle/>
          <a:p>
            <a:r>
              <a:rPr lang="en-US" altLang="en-US" sz="2800" dirty="0"/>
              <a:t>Types of Virtual Machines and Implementations</a:t>
            </a:r>
          </a:p>
        </p:txBody>
      </p:sp>
      <p:sp>
        <p:nvSpPr>
          <p:cNvPr id="40962" name="Content Placeholder 2">
            <a:extLst>
              <a:ext uri="{FF2B5EF4-FFF2-40B4-BE49-F238E27FC236}">
                <a16:creationId xmlns:a16="http://schemas.microsoft.com/office/drawing/2014/main" id="{C7994231-6E6F-9C44-8AD3-B00A602140A0}"/>
              </a:ext>
            </a:extLst>
          </p:cNvPr>
          <p:cNvSpPr>
            <a:spLocks noGrp="1"/>
          </p:cNvSpPr>
          <p:nvPr>
            <p:ph idx="1"/>
          </p:nvPr>
        </p:nvSpPr>
        <p:spPr>
          <a:xfrm>
            <a:off x="693095" y="1343295"/>
            <a:ext cx="11147805" cy="4530725"/>
          </a:xfrm>
        </p:spPr>
        <p:txBody>
          <a:bodyPr/>
          <a:lstStyle/>
          <a:p>
            <a:pPr>
              <a:defRPr/>
            </a:pPr>
            <a:r>
              <a:rPr lang="en-US" dirty="0">
                <a:ea typeface="ＭＳ Ｐゴシック" charset="0"/>
              </a:rPr>
              <a:t>Many variations as well as HW details</a:t>
            </a:r>
          </a:p>
          <a:p>
            <a:pPr lvl="1">
              <a:defRPr/>
            </a:pPr>
            <a:r>
              <a:rPr lang="en-US" dirty="0">
                <a:ea typeface="ＭＳ Ｐゴシック" charset="0"/>
              </a:rPr>
              <a:t>Assume VMMs take advantage of HW features</a:t>
            </a:r>
          </a:p>
          <a:p>
            <a:pPr lvl="2">
              <a:buFont typeface="Webdings" charset="0"/>
              <a:buChar char="4"/>
              <a:defRPr/>
            </a:pPr>
            <a:r>
              <a:rPr lang="en-US" dirty="0">
                <a:ea typeface="ＭＳ Ｐゴシック" charset="0"/>
              </a:rPr>
              <a:t>HW features can simplify implementation, improve performance</a:t>
            </a:r>
          </a:p>
          <a:p>
            <a:pPr>
              <a:defRPr/>
            </a:pPr>
            <a:endParaRPr lang="en-US" dirty="0">
              <a:ea typeface="ＭＳ Ｐゴシック" charset="0"/>
            </a:endParaRPr>
          </a:p>
          <a:p>
            <a:pPr>
              <a:defRPr/>
            </a:pPr>
            <a:r>
              <a:rPr lang="en-US" dirty="0">
                <a:ea typeface="ＭＳ Ｐゴシック" charset="0"/>
              </a:rPr>
              <a:t>Whatever the type, a </a:t>
            </a:r>
            <a:r>
              <a:rPr lang="en-US" dirty="0">
                <a:highlight>
                  <a:srgbClr val="FFFF00"/>
                </a:highlight>
                <a:ea typeface="ＭＳ Ｐゴシック" charset="0"/>
              </a:rPr>
              <a:t>VM has a lifecycle</a:t>
            </a:r>
          </a:p>
          <a:p>
            <a:pPr lvl="1">
              <a:defRPr/>
            </a:pPr>
            <a:r>
              <a:rPr lang="en-US" dirty="0">
                <a:ea typeface="ＭＳ Ｐゴシック" charset="0"/>
              </a:rPr>
              <a:t>Created by VMM</a:t>
            </a:r>
          </a:p>
          <a:p>
            <a:pPr lvl="1">
              <a:defRPr/>
            </a:pPr>
            <a:r>
              <a:rPr lang="en-US" dirty="0">
                <a:ea typeface="ＭＳ Ｐゴシック" charset="0"/>
              </a:rPr>
              <a:t>Resources assigned to it (number of cores, amount of memory, networking details, storage details)</a:t>
            </a:r>
          </a:p>
          <a:p>
            <a:pPr lvl="1">
              <a:defRPr/>
            </a:pPr>
            <a:r>
              <a:rPr lang="en-US" dirty="0">
                <a:highlight>
                  <a:srgbClr val="FFFF00"/>
                </a:highlight>
                <a:ea typeface="ＭＳ Ｐゴシック" charset="0"/>
              </a:rPr>
              <a:t>In type 0 hypervisor, resources usually dedicated</a:t>
            </a:r>
          </a:p>
          <a:p>
            <a:pPr lvl="1">
              <a:defRPr/>
            </a:pPr>
            <a:r>
              <a:rPr lang="en-US" dirty="0">
                <a:ea typeface="ＭＳ Ｐゴシック" charset="0"/>
              </a:rPr>
              <a:t>Other types dedicate or share resources, or a mix</a:t>
            </a:r>
          </a:p>
          <a:p>
            <a:pPr lvl="1">
              <a:defRPr/>
            </a:pPr>
            <a:r>
              <a:rPr lang="en-US" dirty="0">
                <a:ea typeface="ＭＳ Ｐゴシック" charset="0"/>
              </a:rPr>
              <a:t>When no longer needed, VM can be deleted, freeing resources</a:t>
            </a:r>
          </a:p>
          <a:p>
            <a:pPr>
              <a:defRPr/>
            </a:pPr>
            <a:endParaRPr lang="en-US" dirty="0">
              <a:ea typeface="ＭＳ Ｐゴシック" charset="0"/>
            </a:endParaRPr>
          </a:p>
          <a:p>
            <a:pPr>
              <a:defRPr/>
            </a:pPr>
            <a:r>
              <a:rPr lang="en-US" dirty="0">
                <a:ea typeface="ＭＳ Ｐゴシック" charset="0"/>
              </a:rPr>
              <a:t>Steps simpler, faster than with a physical machine install</a:t>
            </a:r>
          </a:p>
          <a:p>
            <a:pPr lvl="1">
              <a:defRPr/>
            </a:pPr>
            <a:r>
              <a:rPr lang="en-US" dirty="0">
                <a:ea typeface="ＭＳ Ｐゴシック" charset="0"/>
              </a:rPr>
              <a:t>Can lead to </a:t>
            </a:r>
            <a:r>
              <a:rPr lang="en-US" b="1" dirty="0">
                <a:solidFill>
                  <a:srgbClr val="006699"/>
                </a:solidFill>
                <a:latin typeface="+mj-lt"/>
              </a:rPr>
              <a:t>virtual machine sprawl </a:t>
            </a:r>
            <a:r>
              <a:rPr lang="en-US" dirty="0">
                <a:ea typeface="ＭＳ Ｐゴシック" charset="0"/>
              </a:rPr>
              <a:t>with lots of VMs, history and state difficult to track</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2020-1A15-1843-B0C4-D3F2961CF1EA}"/>
              </a:ext>
            </a:extLst>
          </p:cNvPr>
          <p:cNvSpPr>
            <a:spLocks noGrp="1"/>
          </p:cNvSpPr>
          <p:nvPr>
            <p:ph type="title"/>
          </p:nvPr>
        </p:nvSpPr>
        <p:spPr/>
        <p:txBody>
          <a:bodyPr/>
          <a:lstStyle/>
          <a:p>
            <a:r>
              <a:rPr lang="en-US" dirty="0"/>
              <a:t>Types of VMMs</a:t>
            </a:r>
          </a:p>
        </p:txBody>
      </p:sp>
      <p:sp>
        <p:nvSpPr>
          <p:cNvPr id="3" name="Content Placeholder 2">
            <a:extLst>
              <a:ext uri="{FF2B5EF4-FFF2-40B4-BE49-F238E27FC236}">
                <a16:creationId xmlns:a16="http://schemas.microsoft.com/office/drawing/2014/main" id="{601226B7-0259-7A45-9DDA-E506824E76A8}"/>
              </a:ext>
            </a:extLst>
          </p:cNvPr>
          <p:cNvSpPr>
            <a:spLocks noGrp="1"/>
          </p:cNvSpPr>
          <p:nvPr>
            <p:ph idx="1"/>
          </p:nvPr>
        </p:nvSpPr>
        <p:spPr/>
        <p:txBody>
          <a:bodyPr/>
          <a:lstStyle/>
          <a:p>
            <a:r>
              <a:rPr lang="en-US" dirty="0"/>
              <a:t>Type 0</a:t>
            </a:r>
          </a:p>
          <a:p>
            <a:r>
              <a:rPr lang="en-US" dirty="0"/>
              <a:t>Type 1</a:t>
            </a:r>
          </a:p>
          <a:p>
            <a:r>
              <a:rPr lang="en-US" dirty="0"/>
              <a:t>Type 2</a:t>
            </a:r>
          </a:p>
          <a:p>
            <a:r>
              <a:rPr lang="en-US" dirty="0"/>
              <a:t>Paravirtualization</a:t>
            </a:r>
          </a:p>
          <a:p>
            <a:r>
              <a:rPr lang="en-US" dirty="0"/>
              <a:t>Programming-environment virtualization</a:t>
            </a:r>
          </a:p>
          <a:p>
            <a:r>
              <a:rPr lang="en-US" dirty="0"/>
              <a:t>Emulation</a:t>
            </a:r>
          </a:p>
          <a:p>
            <a:r>
              <a:rPr lang="en-US" dirty="0"/>
              <a:t>Application Containment</a:t>
            </a:r>
          </a:p>
        </p:txBody>
      </p:sp>
    </p:spTree>
    <p:extLst>
      <p:ext uri="{BB962C8B-B14F-4D97-AF65-F5344CB8AC3E}">
        <p14:creationId xmlns:p14="http://schemas.microsoft.com/office/powerpoint/2010/main" val="23650284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09D5B95D-89B3-4587-B9BD-7BD2C564B8DE}"/>
              </a:ext>
            </a:extLst>
          </p:cNvPr>
          <p:cNvSpPr>
            <a:spLocks noGrp="1" noChangeArrowheads="1"/>
          </p:cNvSpPr>
          <p:nvPr>
            <p:ph type="title"/>
          </p:nvPr>
        </p:nvSpPr>
        <p:spPr>
          <a:xfrm>
            <a:off x="2193961" y="240331"/>
            <a:ext cx="8229600" cy="576263"/>
          </a:xfrm>
        </p:spPr>
        <p:txBody>
          <a:bodyPr/>
          <a:lstStyle/>
          <a:p>
            <a:r>
              <a:rPr lang="en-US" altLang="en-US" dirty="0"/>
              <a:t>Types of VMs – Type 0 Hypervisor</a:t>
            </a:r>
          </a:p>
        </p:txBody>
      </p:sp>
      <p:sp>
        <p:nvSpPr>
          <p:cNvPr id="30722" name="Content Placeholder 2">
            <a:extLst>
              <a:ext uri="{FF2B5EF4-FFF2-40B4-BE49-F238E27FC236}">
                <a16:creationId xmlns:a16="http://schemas.microsoft.com/office/drawing/2014/main" id="{E173D606-AB8E-47DB-ADDD-A19AB81909AB}"/>
              </a:ext>
            </a:extLst>
          </p:cNvPr>
          <p:cNvSpPr>
            <a:spLocks noGrp="1" noChangeArrowheads="1"/>
          </p:cNvSpPr>
          <p:nvPr>
            <p:ph idx="1"/>
          </p:nvPr>
        </p:nvSpPr>
        <p:spPr>
          <a:xfrm>
            <a:off x="745431" y="1163637"/>
            <a:ext cx="10771379" cy="4530725"/>
          </a:xfrm>
        </p:spPr>
        <p:txBody>
          <a:bodyPr/>
          <a:lstStyle/>
          <a:p>
            <a:r>
              <a:rPr lang="en-US" altLang="en-US" dirty="0"/>
              <a:t>Old idea, under many names by HW manufacturers</a:t>
            </a:r>
          </a:p>
          <a:p>
            <a:pPr lvl="1"/>
            <a:r>
              <a:rPr lang="en-US" altLang="en-US" dirty="0"/>
              <a:t>“partitions”, “domains”</a:t>
            </a:r>
          </a:p>
          <a:p>
            <a:pPr lvl="1"/>
            <a:r>
              <a:rPr lang="en-US" altLang="en-US" dirty="0"/>
              <a:t>A HW feature implemented by firmware</a:t>
            </a:r>
          </a:p>
          <a:p>
            <a:pPr lvl="1"/>
            <a:r>
              <a:rPr lang="en-US" altLang="en-US" dirty="0">
                <a:highlight>
                  <a:srgbClr val="FFFF00"/>
                </a:highlight>
              </a:rPr>
              <a:t>OS need to do nothing special, VMM is in firmware</a:t>
            </a:r>
          </a:p>
          <a:p>
            <a:pPr lvl="1"/>
            <a:r>
              <a:rPr lang="en-US" altLang="en-US" dirty="0"/>
              <a:t>Smaller feature set than other types</a:t>
            </a:r>
          </a:p>
          <a:p>
            <a:pPr lvl="1"/>
            <a:r>
              <a:rPr lang="en-US" altLang="en-US" dirty="0"/>
              <a:t>Each guest has dedicated HW</a:t>
            </a:r>
          </a:p>
          <a:p>
            <a:r>
              <a:rPr lang="en-US" altLang="en-US" dirty="0"/>
              <a:t>I/O a challenge as difficult to have enough devices, controllers to dedicate to each guest</a:t>
            </a:r>
          </a:p>
          <a:p>
            <a:r>
              <a:rPr lang="en-US" altLang="en-US" dirty="0"/>
              <a:t>Sometimes VMM implements a </a:t>
            </a:r>
            <a:r>
              <a:rPr lang="en-US" altLang="en-US" b="1" dirty="0">
                <a:solidFill>
                  <a:srgbClr val="006699"/>
                </a:solidFill>
                <a:latin typeface="+mj-lt"/>
              </a:rPr>
              <a:t>control partition </a:t>
            </a:r>
            <a:r>
              <a:rPr lang="en-US" altLang="en-US" dirty="0"/>
              <a:t>running daemons that other guests communicate with for shared I/O</a:t>
            </a:r>
          </a:p>
          <a:p>
            <a:endParaRPr lang="en-US" altLang="en-US" dirty="0"/>
          </a:p>
          <a:p>
            <a:r>
              <a:rPr lang="en-US" altLang="en-US" dirty="0">
                <a:highlight>
                  <a:srgbClr val="FFFF00"/>
                </a:highlight>
              </a:rPr>
              <a:t>Can provide virtualization-within-virtualization </a:t>
            </a:r>
            <a:r>
              <a:rPr lang="en-US" altLang="en-US" dirty="0"/>
              <a:t>(guest itself can be a VMM with guests)</a:t>
            </a:r>
          </a:p>
          <a:p>
            <a:pPr lvl="1"/>
            <a:r>
              <a:rPr lang="en-US" altLang="en-US" dirty="0"/>
              <a:t>Other types have difficulty doing this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8529EA2E-933A-402E-A3A3-65C8A5CFFF86}"/>
              </a:ext>
            </a:extLst>
          </p:cNvPr>
          <p:cNvSpPr>
            <a:spLocks noGrp="1" noChangeArrowheads="1"/>
          </p:cNvSpPr>
          <p:nvPr>
            <p:ph type="title"/>
          </p:nvPr>
        </p:nvSpPr>
        <p:spPr>
          <a:xfrm>
            <a:off x="1962538" y="245129"/>
            <a:ext cx="8229600" cy="576263"/>
          </a:xfrm>
        </p:spPr>
        <p:txBody>
          <a:bodyPr/>
          <a:lstStyle/>
          <a:p>
            <a:r>
              <a:rPr lang="en-US" altLang="en-US" dirty="0"/>
              <a:t>Type 0 Hypervisor</a:t>
            </a:r>
          </a:p>
        </p:txBody>
      </p:sp>
      <p:pic>
        <p:nvPicPr>
          <p:cNvPr id="31746" name="Content Placeholder 3" descr="16_05.pdf">
            <a:extLst>
              <a:ext uri="{FF2B5EF4-FFF2-40B4-BE49-F238E27FC236}">
                <a16:creationId xmlns:a16="http://schemas.microsoft.com/office/drawing/2014/main" id="{67C753AE-4739-4BF4-9A7F-C9A7E0C376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861" b="-10861"/>
          <a:stretch>
            <a:fillRect/>
          </a:stretch>
        </p:blipFill>
        <p:spPr>
          <a:xfrm>
            <a:off x="3453235" y="1372507"/>
            <a:ext cx="5916613" cy="3257550"/>
          </a:xfr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53C4-CDED-0D4F-A417-02644B24D1A4}"/>
              </a:ext>
            </a:extLst>
          </p:cNvPr>
          <p:cNvSpPr>
            <a:spLocks noGrp="1"/>
          </p:cNvSpPr>
          <p:nvPr>
            <p:ph type="title"/>
          </p:nvPr>
        </p:nvSpPr>
        <p:spPr/>
        <p:txBody>
          <a:bodyPr/>
          <a:lstStyle/>
          <a:p>
            <a:r>
              <a:rPr lang="en-US" dirty="0"/>
              <a:t>Type 1 &amp; Type 2 Hypervisors</a:t>
            </a:r>
          </a:p>
        </p:txBody>
      </p:sp>
      <p:pic>
        <p:nvPicPr>
          <p:cNvPr id="5" name="Content Placeholder 4">
            <a:extLst>
              <a:ext uri="{FF2B5EF4-FFF2-40B4-BE49-F238E27FC236}">
                <a16:creationId xmlns:a16="http://schemas.microsoft.com/office/drawing/2014/main" id="{19B8E76B-C17E-4E46-8B25-F4F989446710}"/>
              </a:ext>
            </a:extLst>
          </p:cNvPr>
          <p:cNvPicPr>
            <a:picLocks noGrp="1" noChangeAspect="1"/>
          </p:cNvPicPr>
          <p:nvPr>
            <p:ph idx="1"/>
          </p:nvPr>
        </p:nvPicPr>
        <p:blipFill>
          <a:blip r:embed="rId2"/>
          <a:stretch>
            <a:fillRect/>
          </a:stretch>
        </p:blipFill>
        <p:spPr>
          <a:xfrm>
            <a:off x="2453833" y="1713053"/>
            <a:ext cx="6400800" cy="3100247"/>
          </a:xfrm>
        </p:spPr>
      </p:pic>
    </p:spTree>
    <p:extLst>
      <p:ext uri="{BB962C8B-B14F-4D97-AF65-F5344CB8AC3E}">
        <p14:creationId xmlns:p14="http://schemas.microsoft.com/office/powerpoint/2010/main" val="26076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C4A90073-7A76-47B4-9ACE-BBD5DA5E0039}"/>
              </a:ext>
            </a:extLst>
          </p:cNvPr>
          <p:cNvSpPr>
            <a:spLocks noGrp="1" noChangeArrowheads="1"/>
          </p:cNvSpPr>
          <p:nvPr>
            <p:ph type="title"/>
          </p:nvPr>
        </p:nvSpPr>
        <p:spPr>
          <a:xfrm>
            <a:off x="2244407" y="248497"/>
            <a:ext cx="8229600" cy="576263"/>
          </a:xfrm>
        </p:spPr>
        <p:txBody>
          <a:bodyPr/>
          <a:lstStyle/>
          <a:p>
            <a:r>
              <a:rPr lang="en-US" altLang="en-US" dirty="0"/>
              <a:t>Types of VMs – Type 1 Hypervisor</a:t>
            </a:r>
          </a:p>
        </p:txBody>
      </p:sp>
      <p:sp>
        <p:nvSpPr>
          <p:cNvPr id="32770" name="Content Placeholder 2">
            <a:extLst>
              <a:ext uri="{FF2B5EF4-FFF2-40B4-BE49-F238E27FC236}">
                <a16:creationId xmlns:a16="http://schemas.microsoft.com/office/drawing/2014/main" id="{E0ADD0DC-D22E-4AA9-B3A2-DAB93907FF27}"/>
              </a:ext>
            </a:extLst>
          </p:cNvPr>
          <p:cNvSpPr>
            <a:spLocks noGrp="1" noChangeArrowheads="1"/>
          </p:cNvSpPr>
          <p:nvPr>
            <p:ph idx="1"/>
          </p:nvPr>
        </p:nvSpPr>
        <p:spPr>
          <a:xfrm>
            <a:off x="558688" y="1156166"/>
            <a:ext cx="11467407" cy="5026025"/>
          </a:xfrm>
        </p:spPr>
        <p:txBody>
          <a:bodyPr/>
          <a:lstStyle/>
          <a:p>
            <a:r>
              <a:rPr lang="en-US" altLang="en-US" dirty="0"/>
              <a:t>Commonly found in company datacenters</a:t>
            </a:r>
          </a:p>
          <a:p>
            <a:pPr lvl="1"/>
            <a:r>
              <a:rPr lang="en-US" altLang="en-US" dirty="0"/>
              <a:t>In a sense becoming “datacenter operating systems”</a:t>
            </a:r>
          </a:p>
          <a:p>
            <a:pPr lvl="2"/>
            <a:r>
              <a:rPr lang="en-US" altLang="en-US" dirty="0"/>
              <a:t>Datacenter managers control and manage OSes in new, sophisticated ways by controlling the Type 1 hypervisor</a:t>
            </a:r>
          </a:p>
          <a:p>
            <a:pPr lvl="2"/>
            <a:r>
              <a:rPr lang="en-US" altLang="en-US" dirty="0"/>
              <a:t>Consolidation of multiple OSes and apps onto less HW</a:t>
            </a:r>
          </a:p>
          <a:p>
            <a:pPr lvl="2"/>
            <a:r>
              <a:rPr lang="en-US" altLang="en-US" dirty="0">
                <a:highlight>
                  <a:srgbClr val="FFFF00"/>
                </a:highlight>
              </a:rPr>
              <a:t>Move guests between systems to balance performance</a:t>
            </a:r>
          </a:p>
          <a:p>
            <a:pPr lvl="2"/>
            <a:r>
              <a:rPr lang="en-US" altLang="en-US" dirty="0">
                <a:highlight>
                  <a:srgbClr val="FFFF00"/>
                </a:highlight>
              </a:rPr>
              <a:t>Snapshots and cloning</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9529A42D-EB5B-4B79-99C1-9A75EEC0328F}"/>
              </a:ext>
            </a:extLst>
          </p:cNvPr>
          <p:cNvSpPr>
            <a:spLocks noGrp="1" noChangeArrowheads="1"/>
          </p:cNvSpPr>
          <p:nvPr>
            <p:ph type="title"/>
          </p:nvPr>
        </p:nvSpPr>
        <p:spPr>
          <a:xfrm>
            <a:off x="2261121" y="248496"/>
            <a:ext cx="8341567" cy="576263"/>
          </a:xfrm>
        </p:spPr>
        <p:txBody>
          <a:bodyPr/>
          <a:lstStyle/>
          <a:p>
            <a:r>
              <a:rPr lang="en-US" altLang="en-US" sz="3000" dirty="0"/>
              <a:t>Types of VMs – Type 1 Hypervisor (Cont.)</a:t>
            </a:r>
          </a:p>
        </p:txBody>
      </p:sp>
      <p:sp>
        <p:nvSpPr>
          <p:cNvPr id="40962" name="Content Placeholder 2">
            <a:extLst>
              <a:ext uri="{FF2B5EF4-FFF2-40B4-BE49-F238E27FC236}">
                <a16:creationId xmlns:a16="http://schemas.microsoft.com/office/drawing/2014/main" id="{0E82E74E-DF81-7643-BF0A-94CB1794CACC}"/>
              </a:ext>
            </a:extLst>
          </p:cNvPr>
          <p:cNvSpPr>
            <a:spLocks noGrp="1"/>
          </p:cNvSpPr>
          <p:nvPr>
            <p:ph idx="1"/>
          </p:nvPr>
        </p:nvSpPr>
        <p:spPr>
          <a:xfrm>
            <a:off x="685585" y="1163637"/>
            <a:ext cx="10842800" cy="4530725"/>
          </a:xfrm>
        </p:spPr>
        <p:txBody>
          <a:bodyPr/>
          <a:lstStyle/>
          <a:p>
            <a:r>
              <a:rPr lang="en-US" altLang="en-US" dirty="0"/>
              <a:t>Special purpose operating systems that run natively on HW</a:t>
            </a:r>
          </a:p>
          <a:p>
            <a:pPr lvl="1"/>
            <a:r>
              <a:rPr lang="en-US" altLang="en-US" dirty="0"/>
              <a:t>Rather than providing system call interface, create run and manage guest OSes</a:t>
            </a:r>
          </a:p>
          <a:p>
            <a:pPr lvl="1"/>
            <a:r>
              <a:rPr lang="en-US" altLang="en-US" dirty="0"/>
              <a:t>Can run on Type 0 hypervisors but not on other Type 1s</a:t>
            </a:r>
          </a:p>
          <a:p>
            <a:pPr lvl="1"/>
            <a:r>
              <a:rPr lang="en-US" altLang="en-US" dirty="0">
                <a:highlight>
                  <a:srgbClr val="FFFF00"/>
                </a:highlight>
              </a:rPr>
              <a:t>Run in kernel mode</a:t>
            </a:r>
          </a:p>
          <a:p>
            <a:pPr lvl="1"/>
            <a:r>
              <a:rPr lang="en-US" altLang="en-US" dirty="0"/>
              <a:t>Guests generally don’t know they are running in a VM</a:t>
            </a:r>
          </a:p>
          <a:p>
            <a:pPr lvl="1"/>
            <a:r>
              <a:rPr lang="en-US" altLang="en-US" dirty="0">
                <a:highlight>
                  <a:srgbClr val="FFFF00"/>
                </a:highlight>
              </a:rPr>
              <a:t>Implement device drivers for host HW because no other component can</a:t>
            </a:r>
          </a:p>
          <a:p>
            <a:pPr lvl="1"/>
            <a:r>
              <a:rPr lang="en-US" altLang="en-US" dirty="0">
                <a:highlight>
                  <a:srgbClr val="FFFF00"/>
                </a:highlight>
              </a:rPr>
              <a:t>Also provide other traditional OS services like CPU and memory management</a:t>
            </a:r>
          </a:p>
          <a:p>
            <a:pPr marL="0" indent="0">
              <a:buNone/>
              <a:defRPr/>
            </a:pPr>
            <a:endParaRPr lang="en-US" sz="1600" dirty="0">
              <a:latin typeface="Courier New"/>
              <a:ea typeface="ＭＳ Ｐゴシック" charset="0"/>
              <a:cs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97E2-61F0-D248-B8A2-C3B3CBBFAC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4DCF7D9-7C75-0641-BEC6-4531DEFF13C6}"/>
              </a:ext>
            </a:extLst>
          </p:cNvPr>
          <p:cNvSpPr>
            <a:spLocks noGrp="1"/>
          </p:cNvSpPr>
          <p:nvPr>
            <p:ph idx="1"/>
          </p:nvPr>
        </p:nvSpPr>
        <p:spPr/>
        <p:txBody>
          <a:bodyPr/>
          <a:lstStyle/>
          <a:p>
            <a:r>
              <a:rPr lang="en-US" dirty="0"/>
              <a:t>Cloud consumers and cloud providers typically use the internet to communicate which is based on a decentralized provisioning and management model and is not controlled by any centralized entities.</a:t>
            </a:r>
          </a:p>
          <a:p>
            <a:endParaRPr lang="en-US" dirty="0"/>
          </a:p>
          <a:p>
            <a:r>
              <a:rPr lang="en-US" dirty="0"/>
              <a:t>The main components of internetworking architecture are:</a:t>
            </a:r>
          </a:p>
          <a:p>
            <a:pPr lvl="1"/>
            <a:r>
              <a:rPr lang="en-US" dirty="0"/>
              <a:t>connectionless packets</a:t>
            </a:r>
          </a:p>
          <a:p>
            <a:pPr lvl="1"/>
            <a:r>
              <a:rPr lang="en-US" dirty="0"/>
              <a:t>router-based connectivity that use network routers and switches.</a:t>
            </a:r>
          </a:p>
          <a:p>
            <a:pPr lvl="1"/>
            <a:endParaRPr lang="en-US" dirty="0"/>
          </a:p>
          <a:p>
            <a:r>
              <a:rPr lang="en-US" b="1" dirty="0"/>
              <a:t>Network bandwidth </a:t>
            </a:r>
            <a:r>
              <a:rPr lang="en-US" dirty="0"/>
              <a:t>and </a:t>
            </a:r>
            <a:r>
              <a:rPr lang="en-US" b="1" dirty="0"/>
              <a:t>latency</a:t>
            </a:r>
            <a:r>
              <a:rPr lang="en-US" dirty="0"/>
              <a:t> are characteristics that influence </a:t>
            </a:r>
            <a:r>
              <a:rPr lang="en-US" dirty="0">
                <a:solidFill>
                  <a:srgbClr val="FF0000"/>
                </a:solidFill>
              </a:rPr>
              <a:t>QoS</a:t>
            </a:r>
            <a:r>
              <a:rPr lang="en-US" dirty="0"/>
              <a:t> which is heavily impacted by network congestion.</a:t>
            </a:r>
          </a:p>
          <a:p>
            <a:endParaRPr lang="en-US" dirty="0"/>
          </a:p>
          <a:p>
            <a:endParaRPr lang="en-US" dirty="0"/>
          </a:p>
        </p:txBody>
      </p:sp>
      <p:sp>
        <p:nvSpPr>
          <p:cNvPr id="4" name="Footer Placeholder 3">
            <a:extLst>
              <a:ext uri="{FF2B5EF4-FFF2-40B4-BE49-F238E27FC236}">
                <a16:creationId xmlns:a16="http://schemas.microsoft.com/office/drawing/2014/main" id="{8EE0EA35-1EEB-0F4D-B860-35D26D3DF8F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A0797D3-CA79-054A-9ADA-493AF95AB7FE}"/>
              </a:ext>
            </a:extLst>
          </p:cNvPr>
          <p:cNvSpPr>
            <a:spLocks noGrp="1"/>
          </p:cNvSpPr>
          <p:nvPr>
            <p:ph type="sldNum" sz="quarter" idx="12"/>
          </p:nvPr>
        </p:nvSpPr>
        <p:spPr/>
        <p:txBody>
          <a:bodyPr/>
          <a:lstStyle/>
          <a:p>
            <a:fld id="{200DD954-184B-4D49-AD4D-2D5B1F9D4CEC}" type="slidenum">
              <a:rPr lang="en-US" smtClean="0"/>
              <a:t>17</a:t>
            </a:fld>
            <a:endParaRPr lang="en-US"/>
          </a:p>
        </p:txBody>
      </p:sp>
    </p:spTree>
    <p:extLst>
      <p:ext uri="{BB962C8B-B14F-4D97-AF65-F5344CB8AC3E}">
        <p14:creationId xmlns:p14="http://schemas.microsoft.com/office/powerpoint/2010/main" val="25514334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52B57-44BD-401E-B8C2-D61870869208}"/>
              </a:ext>
            </a:extLst>
          </p:cNvPr>
          <p:cNvSpPr>
            <a:spLocks noGrp="1"/>
          </p:cNvSpPr>
          <p:nvPr>
            <p:ph idx="1"/>
          </p:nvPr>
        </p:nvSpPr>
        <p:spPr>
          <a:xfrm>
            <a:off x="687646" y="1163637"/>
            <a:ext cx="11504354" cy="4530725"/>
          </a:xfrm>
        </p:spPr>
        <p:txBody>
          <a:bodyPr/>
          <a:lstStyle/>
          <a:p>
            <a:pPr>
              <a:defRPr/>
            </a:pPr>
            <a:r>
              <a:rPr lang="en-US" dirty="0">
                <a:ea typeface="ＭＳ Ｐゴシック" charset="0"/>
              </a:rPr>
              <a:t>Another variation is a general purpose OS that also provides VMM functionality</a:t>
            </a:r>
          </a:p>
          <a:p>
            <a:pPr lvl="1">
              <a:defRPr/>
            </a:pPr>
            <a:r>
              <a:rPr lang="en-US" dirty="0">
                <a:ea typeface="ＭＳ Ｐゴシック" charset="0"/>
              </a:rPr>
              <a:t>RedHat Enterprise Linux with KVM, Windows with Hyper-V, Oracle Solaris</a:t>
            </a:r>
          </a:p>
          <a:p>
            <a:pPr lvl="1">
              <a:defRPr/>
            </a:pPr>
            <a:r>
              <a:rPr lang="en-US" dirty="0">
                <a:ea typeface="ＭＳ Ｐゴシック" charset="0"/>
              </a:rPr>
              <a:t>Perform normal duties as well as VMM duties</a:t>
            </a:r>
          </a:p>
          <a:p>
            <a:pPr lvl="1">
              <a:defRPr/>
            </a:pPr>
            <a:r>
              <a:rPr lang="en-US" dirty="0">
                <a:highlight>
                  <a:srgbClr val="FFFF00"/>
                </a:highlight>
                <a:ea typeface="ＭＳ Ｐゴシック" charset="0"/>
              </a:rPr>
              <a:t>Typically less feature rich than dedicated Type 1 hypervisors</a:t>
            </a:r>
          </a:p>
          <a:p>
            <a:pPr>
              <a:defRPr/>
            </a:pPr>
            <a:endParaRPr lang="en-US" dirty="0">
              <a:highlight>
                <a:srgbClr val="FFFF00"/>
              </a:highlight>
              <a:ea typeface="ＭＳ Ｐゴシック" charset="0"/>
            </a:endParaRPr>
          </a:p>
          <a:p>
            <a:pPr>
              <a:defRPr/>
            </a:pPr>
            <a:r>
              <a:rPr lang="en-US" dirty="0">
                <a:highlight>
                  <a:srgbClr val="FFFF00"/>
                </a:highlight>
                <a:ea typeface="ＭＳ Ｐゴシック" charset="0"/>
              </a:rPr>
              <a:t>In many ways, treat guests OSes as just another process</a:t>
            </a:r>
          </a:p>
          <a:p>
            <a:pPr lvl="1">
              <a:defRPr/>
            </a:pPr>
            <a:r>
              <a:rPr lang="en-US" dirty="0">
                <a:highlight>
                  <a:srgbClr val="FFFF00"/>
                </a:highlight>
                <a:ea typeface="ＭＳ Ｐゴシック" charset="0"/>
              </a:rPr>
              <a:t>Albeit with special handling when guest tries to execute special instructions</a:t>
            </a:r>
          </a:p>
          <a:p>
            <a:pPr lvl="2">
              <a:buFont typeface="Webdings" charset="0"/>
              <a:buChar char="4"/>
              <a:defRPr/>
            </a:pPr>
            <a:endParaRPr lang="en-US" sz="1600" dirty="0">
              <a:highlight>
                <a:srgbClr val="FFFF00"/>
              </a:highlight>
              <a:ea typeface="ＭＳ Ｐゴシック" charset="0"/>
            </a:endParaRPr>
          </a:p>
          <a:p>
            <a:endParaRPr lang="en-US" dirty="0"/>
          </a:p>
        </p:txBody>
      </p:sp>
      <p:sp>
        <p:nvSpPr>
          <p:cNvPr id="4" name="Title 1">
            <a:extLst>
              <a:ext uri="{FF2B5EF4-FFF2-40B4-BE49-F238E27FC236}">
                <a16:creationId xmlns:a16="http://schemas.microsoft.com/office/drawing/2014/main" id="{CD9871F2-5F7F-4651-9801-A2FD6FE2C748}"/>
              </a:ext>
            </a:extLst>
          </p:cNvPr>
          <p:cNvSpPr>
            <a:spLocks noGrp="1" noChangeArrowheads="1"/>
          </p:cNvSpPr>
          <p:nvPr>
            <p:ph type="title"/>
          </p:nvPr>
        </p:nvSpPr>
        <p:spPr>
          <a:xfrm>
            <a:off x="2531534" y="242645"/>
            <a:ext cx="7798779" cy="576262"/>
          </a:xfrm>
        </p:spPr>
        <p:txBody>
          <a:bodyPr/>
          <a:lstStyle/>
          <a:p>
            <a:r>
              <a:rPr lang="en-US" altLang="en-US" sz="3000" dirty="0"/>
              <a:t>Types of VMs – Type 1 Hypervisor (Cont.)</a:t>
            </a:r>
          </a:p>
        </p:txBody>
      </p:sp>
    </p:spTree>
    <p:extLst>
      <p:ext uri="{BB962C8B-B14F-4D97-AF65-F5344CB8AC3E}">
        <p14:creationId xmlns:p14="http://schemas.microsoft.com/office/powerpoint/2010/main" val="36193215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8145240D-EEFA-45F6-A370-5C24F5D51C6C}"/>
              </a:ext>
            </a:extLst>
          </p:cNvPr>
          <p:cNvSpPr>
            <a:spLocks noGrp="1" noChangeArrowheads="1"/>
          </p:cNvSpPr>
          <p:nvPr>
            <p:ph type="title"/>
          </p:nvPr>
        </p:nvSpPr>
        <p:spPr>
          <a:xfrm>
            <a:off x="2194439" y="245125"/>
            <a:ext cx="8229600" cy="576263"/>
          </a:xfrm>
        </p:spPr>
        <p:txBody>
          <a:bodyPr/>
          <a:lstStyle/>
          <a:p>
            <a:r>
              <a:rPr lang="en-US" altLang="en-US" dirty="0"/>
              <a:t>Types of VMs – Type 2 Hypervisor</a:t>
            </a:r>
          </a:p>
        </p:txBody>
      </p:sp>
      <p:sp>
        <p:nvSpPr>
          <p:cNvPr id="34818" name="Content Placeholder 2">
            <a:extLst>
              <a:ext uri="{FF2B5EF4-FFF2-40B4-BE49-F238E27FC236}">
                <a16:creationId xmlns:a16="http://schemas.microsoft.com/office/drawing/2014/main" id="{26B35261-DF5E-4906-BAD2-D9809CB2E92B}"/>
              </a:ext>
            </a:extLst>
          </p:cNvPr>
          <p:cNvSpPr>
            <a:spLocks noGrp="1" noChangeArrowheads="1"/>
          </p:cNvSpPr>
          <p:nvPr>
            <p:ph idx="1"/>
          </p:nvPr>
        </p:nvSpPr>
        <p:spPr>
          <a:xfrm>
            <a:off x="631504" y="1163637"/>
            <a:ext cx="11301995" cy="4530725"/>
          </a:xfrm>
        </p:spPr>
        <p:txBody>
          <a:bodyPr/>
          <a:lstStyle/>
          <a:p>
            <a:r>
              <a:rPr lang="en-US" altLang="en-US" dirty="0"/>
              <a:t>Less interesting from an OS perspective </a:t>
            </a:r>
          </a:p>
          <a:p>
            <a:pPr lvl="1"/>
            <a:r>
              <a:rPr lang="en-US" altLang="en-US" dirty="0"/>
              <a:t>Very little OS involvement in virtualization</a:t>
            </a:r>
          </a:p>
          <a:p>
            <a:pPr lvl="1"/>
            <a:r>
              <a:rPr lang="en-US" altLang="en-US" dirty="0"/>
              <a:t>VMM is simply another process, run and managed by host</a:t>
            </a:r>
          </a:p>
          <a:p>
            <a:pPr lvl="2"/>
            <a:r>
              <a:rPr lang="en-US" altLang="en-US" dirty="0"/>
              <a:t>Even the host doesn’t know they are a VMM running guests</a:t>
            </a:r>
          </a:p>
          <a:p>
            <a:pPr lvl="1"/>
            <a:r>
              <a:rPr lang="en-US" altLang="en-US" dirty="0"/>
              <a:t>Tend to have poorer overall performance because can’t take advantage of some HW features</a:t>
            </a:r>
          </a:p>
          <a:p>
            <a:pPr lvl="1"/>
            <a:r>
              <a:rPr lang="en-US" altLang="en-US" dirty="0"/>
              <a:t>But also a benefit because require no changes to host OS</a:t>
            </a:r>
          </a:p>
          <a:p>
            <a:pPr lvl="2"/>
            <a:r>
              <a:rPr lang="en-US" altLang="en-US" dirty="0"/>
              <a:t>Student could have Type 2 hypervisor on native host, run multiple guests, all on standard host OS such as Windows, Linux, MacOS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51C311CD-E49A-495A-9936-7975DF1CAD54}"/>
              </a:ext>
            </a:extLst>
          </p:cNvPr>
          <p:cNvSpPr>
            <a:spLocks noGrp="1" noChangeArrowheads="1"/>
          </p:cNvSpPr>
          <p:nvPr>
            <p:ph type="title"/>
          </p:nvPr>
        </p:nvSpPr>
        <p:spPr>
          <a:xfrm>
            <a:off x="2169760" y="244123"/>
            <a:ext cx="8229600" cy="576262"/>
          </a:xfrm>
        </p:spPr>
        <p:txBody>
          <a:bodyPr/>
          <a:lstStyle/>
          <a:p>
            <a:r>
              <a:rPr lang="en-US" altLang="en-US" dirty="0"/>
              <a:t>Types of VMs – Paravirtualization</a:t>
            </a:r>
          </a:p>
        </p:txBody>
      </p:sp>
      <p:sp>
        <p:nvSpPr>
          <p:cNvPr id="35842" name="Content Placeholder 2">
            <a:extLst>
              <a:ext uri="{FF2B5EF4-FFF2-40B4-BE49-F238E27FC236}">
                <a16:creationId xmlns:a16="http://schemas.microsoft.com/office/drawing/2014/main" id="{286A55BF-BF3E-4254-A7DE-5B4235D27D3F}"/>
              </a:ext>
            </a:extLst>
          </p:cNvPr>
          <p:cNvSpPr>
            <a:spLocks noGrp="1" noChangeArrowheads="1"/>
          </p:cNvSpPr>
          <p:nvPr>
            <p:ph idx="1"/>
          </p:nvPr>
        </p:nvSpPr>
        <p:spPr>
          <a:xfrm>
            <a:off x="662860" y="1163637"/>
            <a:ext cx="10877099" cy="4530725"/>
          </a:xfrm>
        </p:spPr>
        <p:txBody>
          <a:bodyPr/>
          <a:lstStyle/>
          <a:p>
            <a:r>
              <a:rPr lang="en-US" altLang="en-US" dirty="0"/>
              <a:t>Does not fit the definition of virtualization – VMM not presenting an exact duplication of underlying hardware</a:t>
            </a:r>
          </a:p>
          <a:p>
            <a:pPr lvl="1"/>
            <a:r>
              <a:rPr lang="en-US" altLang="en-US" dirty="0"/>
              <a:t>But still useful!</a:t>
            </a:r>
          </a:p>
          <a:p>
            <a:pPr lvl="1"/>
            <a:r>
              <a:rPr lang="en-US" altLang="en-US" dirty="0"/>
              <a:t>VMM provides services that </a:t>
            </a:r>
            <a:r>
              <a:rPr lang="en-US" altLang="en-US" dirty="0">
                <a:highlight>
                  <a:srgbClr val="FFFF00"/>
                </a:highlight>
              </a:rPr>
              <a:t>guest must be modified to use</a:t>
            </a:r>
          </a:p>
          <a:p>
            <a:pPr lvl="1"/>
            <a:r>
              <a:rPr lang="en-US" altLang="en-US" dirty="0"/>
              <a:t>Leads to increased performance</a:t>
            </a:r>
          </a:p>
          <a:p>
            <a:pPr lvl="1"/>
            <a:r>
              <a:rPr lang="en-US" altLang="en-US" dirty="0">
                <a:highlight>
                  <a:srgbClr val="FFFF00"/>
                </a:highlight>
              </a:rPr>
              <a:t>Less needed as hardware support for VMs grows</a:t>
            </a:r>
          </a:p>
          <a:p>
            <a:endParaRPr lang="en-US" altLang="en-US" dirty="0">
              <a:highlight>
                <a:srgbClr val="FFFF00"/>
              </a:highlight>
            </a:endParaRPr>
          </a:p>
          <a:p>
            <a:r>
              <a:rPr lang="en-US" altLang="en-US" dirty="0"/>
              <a:t>Xen, leader in </a:t>
            </a:r>
            <a:r>
              <a:rPr lang="en-US" altLang="en-US" dirty="0" err="1"/>
              <a:t>paravirtualized</a:t>
            </a:r>
            <a:r>
              <a:rPr lang="en-US" altLang="en-US" dirty="0"/>
              <a:t> space, adds several techniques </a:t>
            </a:r>
          </a:p>
          <a:p>
            <a:pPr lvl="1"/>
            <a:r>
              <a:rPr lang="en-US" altLang="en-US" dirty="0"/>
              <a:t>For example, clean and simple device abstractions</a:t>
            </a:r>
          </a:p>
          <a:p>
            <a:pPr lvl="2"/>
            <a:r>
              <a:rPr lang="en-US" altLang="en-US" dirty="0"/>
              <a:t>Efficient I/O</a:t>
            </a:r>
          </a:p>
          <a:p>
            <a:pPr lvl="2"/>
            <a:r>
              <a:rPr lang="en-US" altLang="en-US" dirty="0"/>
              <a:t>Good communication between guest and VMM about device I/O</a:t>
            </a:r>
          </a:p>
          <a:p>
            <a:pPr lvl="2"/>
            <a:r>
              <a:rPr lang="en-US" altLang="en-US" dirty="0"/>
              <a:t>Each device has circular buffer shared by guest and VMM via shared memory</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F3F2E1CB-0D97-46DB-B47B-F5188BC0E04E}"/>
              </a:ext>
            </a:extLst>
          </p:cNvPr>
          <p:cNvSpPr>
            <a:spLocks noGrp="1" noChangeArrowheads="1"/>
          </p:cNvSpPr>
          <p:nvPr>
            <p:ph type="title"/>
          </p:nvPr>
        </p:nvSpPr>
        <p:spPr>
          <a:xfrm>
            <a:off x="2301583" y="240331"/>
            <a:ext cx="8229600" cy="576263"/>
          </a:xfrm>
        </p:spPr>
        <p:txBody>
          <a:bodyPr/>
          <a:lstStyle/>
          <a:p>
            <a:r>
              <a:rPr lang="en-US" altLang="en-US" dirty="0"/>
              <a:t>Xen I/O via Shared Circular Buffer</a:t>
            </a:r>
          </a:p>
        </p:txBody>
      </p:sp>
      <p:pic>
        <p:nvPicPr>
          <p:cNvPr id="36866" name="Content Placeholder 3" descr="16_06.pdf">
            <a:extLst>
              <a:ext uri="{FF2B5EF4-FFF2-40B4-BE49-F238E27FC236}">
                <a16:creationId xmlns:a16="http://schemas.microsoft.com/office/drawing/2014/main" id="{BC5AC00B-34E8-4348-B118-8B49437095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573" r="-5573"/>
          <a:stretch>
            <a:fillRect/>
          </a:stretch>
        </p:blipFill>
        <p:spPr>
          <a:xfrm>
            <a:off x="2600325" y="1266825"/>
            <a:ext cx="7569200" cy="4167188"/>
          </a:xfr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CDD2BD0B-EF01-4E48-8830-805245D6F541}"/>
              </a:ext>
            </a:extLst>
          </p:cNvPr>
          <p:cNvSpPr>
            <a:spLocks noGrp="1" noChangeArrowheads="1"/>
          </p:cNvSpPr>
          <p:nvPr>
            <p:ph type="title"/>
          </p:nvPr>
        </p:nvSpPr>
        <p:spPr>
          <a:xfrm>
            <a:off x="2386014" y="244545"/>
            <a:ext cx="8116887" cy="576263"/>
          </a:xfrm>
        </p:spPr>
        <p:txBody>
          <a:bodyPr/>
          <a:lstStyle/>
          <a:p>
            <a:r>
              <a:rPr lang="en-US" altLang="en-US" sz="3000" dirty="0"/>
              <a:t>Types of VMs – Paravirtualization (Cont.)</a:t>
            </a:r>
          </a:p>
        </p:txBody>
      </p:sp>
      <p:sp>
        <p:nvSpPr>
          <p:cNvPr id="40962" name="Content Placeholder 2">
            <a:extLst>
              <a:ext uri="{FF2B5EF4-FFF2-40B4-BE49-F238E27FC236}">
                <a16:creationId xmlns:a16="http://schemas.microsoft.com/office/drawing/2014/main" id="{FEC94855-9B30-1A4F-BF4B-C3A922B4EC68}"/>
              </a:ext>
            </a:extLst>
          </p:cNvPr>
          <p:cNvSpPr>
            <a:spLocks noGrp="1"/>
          </p:cNvSpPr>
          <p:nvPr>
            <p:ph idx="1"/>
          </p:nvPr>
        </p:nvSpPr>
        <p:spPr>
          <a:xfrm>
            <a:off x="730835" y="1163637"/>
            <a:ext cx="10126218" cy="4530725"/>
          </a:xfrm>
        </p:spPr>
        <p:txBody>
          <a:bodyPr/>
          <a:lstStyle/>
          <a:p>
            <a:pPr>
              <a:defRPr/>
            </a:pPr>
            <a:r>
              <a:rPr lang="en-US" altLang="en-US" dirty="0" err="1"/>
              <a:t>Xen</a:t>
            </a:r>
            <a:r>
              <a:rPr lang="en-US" altLang="en-US" dirty="0"/>
              <a:t>, leader in </a:t>
            </a:r>
            <a:r>
              <a:rPr lang="en-US" altLang="en-US" dirty="0" err="1"/>
              <a:t>paravirtualized</a:t>
            </a:r>
            <a:r>
              <a:rPr lang="en-US" altLang="en-US" dirty="0"/>
              <a:t> space, adds several techniques (Cont.) </a:t>
            </a:r>
            <a:endParaRPr lang="en-US" dirty="0">
              <a:ea typeface="ＭＳ Ｐゴシック" charset="0"/>
            </a:endParaRPr>
          </a:p>
          <a:p>
            <a:pPr lvl="1">
              <a:defRPr/>
            </a:pPr>
            <a:r>
              <a:rPr lang="en-US" dirty="0">
                <a:highlight>
                  <a:srgbClr val="FFFF00"/>
                </a:highlight>
                <a:ea typeface="ＭＳ Ｐゴシック" charset="0"/>
              </a:rPr>
              <a:t>Memory management does not include nested page tables</a:t>
            </a:r>
          </a:p>
          <a:p>
            <a:pPr lvl="2">
              <a:buFont typeface="Webdings" charset="0"/>
              <a:buChar char="4"/>
              <a:defRPr/>
            </a:pPr>
            <a:r>
              <a:rPr lang="en-US" dirty="0">
                <a:ea typeface="ＭＳ Ｐゴシック" charset="0"/>
              </a:rPr>
              <a:t>Each guest has own read-only tables</a:t>
            </a:r>
          </a:p>
          <a:p>
            <a:pPr lvl="2">
              <a:buFont typeface="Webdings" charset="0"/>
              <a:buChar char="4"/>
              <a:defRPr/>
            </a:pPr>
            <a:r>
              <a:rPr lang="en-US" dirty="0">
                <a:ea typeface="ＭＳ Ｐゴシック" charset="0"/>
              </a:rPr>
              <a:t>Guest uses </a:t>
            </a:r>
            <a:r>
              <a:rPr lang="en-US" b="1" dirty="0" err="1">
                <a:solidFill>
                  <a:srgbClr val="006699"/>
                </a:solidFill>
                <a:highlight>
                  <a:srgbClr val="FFFF00"/>
                </a:highlight>
                <a:latin typeface="+mj-lt"/>
              </a:rPr>
              <a:t>hypercall</a:t>
            </a:r>
            <a:r>
              <a:rPr lang="en-US" dirty="0">
                <a:ea typeface="ＭＳ Ｐゴシック" charset="0"/>
              </a:rPr>
              <a:t> (call to hypervisor) when page-table changes needed</a:t>
            </a:r>
          </a:p>
          <a:p>
            <a:pPr>
              <a:defRPr/>
            </a:pPr>
            <a:endParaRPr lang="en-US" dirty="0">
              <a:ea typeface="ＭＳ Ｐゴシック" charset="0"/>
            </a:endParaRPr>
          </a:p>
          <a:p>
            <a:pPr>
              <a:defRPr/>
            </a:pPr>
            <a:r>
              <a:rPr lang="en-US" dirty="0">
                <a:ea typeface="ＭＳ Ｐゴシック" charset="0"/>
              </a:rPr>
              <a:t>Paravirtualization allowed virtualization of older x86 CPUs (and others) without binary translation</a:t>
            </a:r>
          </a:p>
          <a:p>
            <a:pPr>
              <a:defRPr/>
            </a:pPr>
            <a:endParaRPr lang="en-US" dirty="0">
              <a:ea typeface="ＭＳ Ｐゴシック" charset="0"/>
            </a:endParaRPr>
          </a:p>
          <a:p>
            <a:pPr>
              <a:defRPr/>
            </a:pPr>
            <a:r>
              <a:rPr lang="en-US" dirty="0">
                <a:highlight>
                  <a:srgbClr val="FFFF00"/>
                </a:highlight>
                <a:ea typeface="ＭＳ Ｐゴシック" charset="0"/>
              </a:rPr>
              <a:t>Guest had to be modified to use run on </a:t>
            </a:r>
            <a:r>
              <a:rPr lang="en-US" dirty="0" err="1">
                <a:highlight>
                  <a:srgbClr val="FFFF00"/>
                </a:highlight>
                <a:ea typeface="ＭＳ Ｐゴシック" charset="0"/>
              </a:rPr>
              <a:t>paravirtualized</a:t>
            </a:r>
            <a:r>
              <a:rPr lang="en-US" dirty="0">
                <a:highlight>
                  <a:srgbClr val="FFFF00"/>
                </a:highlight>
                <a:ea typeface="ＭＳ Ｐゴシック" charset="0"/>
              </a:rPr>
              <a:t> VMM</a:t>
            </a:r>
          </a:p>
          <a:p>
            <a:pPr>
              <a:defRPr/>
            </a:pPr>
            <a:endParaRPr lang="en-US" dirty="0">
              <a:ea typeface="ＭＳ Ｐゴシック" charset="0"/>
            </a:endParaRPr>
          </a:p>
          <a:p>
            <a:pPr>
              <a:defRPr/>
            </a:pPr>
            <a:r>
              <a:rPr lang="en-US" dirty="0">
                <a:ea typeface="ＭＳ Ｐゴシック" charset="0"/>
              </a:rPr>
              <a:t>But on modern CPUs Xen no longer requires guest modification -&gt; no longer paravirtualization</a:t>
            </a:r>
          </a:p>
          <a:p>
            <a:pPr marL="857250" lvl="2" indent="0">
              <a:buNone/>
              <a:defRPr/>
            </a:pPr>
            <a:endParaRPr lang="en-US" dirty="0">
              <a:ea typeface="ＭＳ Ｐゴシック"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E09B9DFA-54BE-468B-AC1E-320FEE22D24F}"/>
              </a:ext>
            </a:extLst>
          </p:cNvPr>
          <p:cNvSpPr>
            <a:spLocks noGrp="1" noChangeArrowheads="1"/>
          </p:cNvSpPr>
          <p:nvPr>
            <p:ph type="title"/>
          </p:nvPr>
        </p:nvSpPr>
        <p:spPr>
          <a:xfrm>
            <a:off x="1655180" y="189306"/>
            <a:ext cx="9931078" cy="576262"/>
          </a:xfrm>
        </p:spPr>
        <p:txBody>
          <a:bodyPr/>
          <a:lstStyle/>
          <a:p>
            <a:r>
              <a:rPr lang="en-US" altLang="en-US" sz="2800" dirty="0"/>
              <a:t>Types of VMs: Programming Environment Virtualization</a:t>
            </a:r>
          </a:p>
        </p:txBody>
      </p:sp>
      <p:sp>
        <p:nvSpPr>
          <p:cNvPr id="40962" name="Content Placeholder 2">
            <a:extLst>
              <a:ext uri="{FF2B5EF4-FFF2-40B4-BE49-F238E27FC236}">
                <a16:creationId xmlns:a16="http://schemas.microsoft.com/office/drawing/2014/main" id="{5C6CCD97-22DF-BB4E-91B4-2E445C3D6EE9}"/>
              </a:ext>
            </a:extLst>
          </p:cNvPr>
          <p:cNvSpPr>
            <a:spLocks noGrp="1"/>
          </p:cNvSpPr>
          <p:nvPr>
            <p:ph idx="1"/>
          </p:nvPr>
        </p:nvSpPr>
        <p:spPr>
          <a:xfrm>
            <a:off x="684534" y="1163637"/>
            <a:ext cx="10566058" cy="4530725"/>
          </a:xfrm>
        </p:spPr>
        <p:txBody>
          <a:bodyPr/>
          <a:lstStyle/>
          <a:p>
            <a:pPr>
              <a:defRPr/>
            </a:pPr>
            <a:r>
              <a:rPr lang="en-US" dirty="0">
                <a:ea typeface="ＭＳ Ｐゴシック" charset="0"/>
              </a:rPr>
              <a:t>Also not-really-virtualization but using same techniques, providing similar features</a:t>
            </a:r>
          </a:p>
          <a:p>
            <a:pPr>
              <a:defRPr/>
            </a:pPr>
            <a:endParaRPr lang="en-US" dirty="0">
              <a:ea typeface="ＭＳ Ｐゴシック" charset="0"/>
            </a:endParaRPr>
          </a:p>
          <a:p>
            <a:pPr>
              <a:defRPr/>
            </a:pPr>
            <a:r>
              <a:rPr lang="en-US" dirty="0">
                <a:ea typeface="ＭＳ Ｐゴシック" charset="0"/>
              </a:rPr>
              <a:t>Programming language is designed to run within custom-built virtualized environment</a:t>
            </a:r>
          </a:p>
          <a:p>
            <a:pPr lvl="1">
              <a:defRPr/>
            </a:pPr>
            <a:r>
              <a:rPr lang="en-US" dirty="0">
                <a:ea typeface="ＭＳ Ｐゴシック" charset="0"/>
              </a:rPr>
              <a:t>For example Oracle Java has many features that depend on running in </a:t>
            </a:r>
            <a:r>
              <a:rPr lang="en-US" b="1" dirty="0">
                <a:solidFill>
                  <a:srgbClr val="006699"/>
                </a:solidFill>
                <a:highlight>
                  <a:srgbClr val="FFFF00"/>
                </a:highlight>
                <a:latin typeface="+mj-lt"/>
              </a:rPr>
              <a:t>Java Virtual Machine </a:t>
            </a:r>
            <a:r>
              <a:rPr lang="en-US" dirty="0">
                <a:highlight>
                  <a:srgbClr val="FFFF00"/>
                </a:highlight>
                <a:ea typeface="ＭＳ Ｐゴシック" charset="0"/>
              </a:rPr>
              <a:t>(</a:t>
            </a:r>
            <a:r>
              <a:rPr lang="en-US" b="1" dirty="0">
                <a:solidFill>
                  <a:srgbClr val="006699"/>
                </a:solidFill>
                <a:highlight>
                  <a:srgbClr val="FFFF00"/>
                </a:highlight>
                <a:latin typeface="+mj-lt"/>
              </a:rPr>
              <a:t>JVM</a:t>
            </a:r>
            <a:r>
              <a:rPr lang="en-US" dirty="0">
                <a:highlight>
                  <a:srgbClr val="FFFF00"/>
                </a:highlight>
                <a:ea typeface="ＭＳ Ｐゴシック" charset="0"/>
              </a:rPr>
              <a:t>)</a:t>
            </a:r>
          </a:p>
          <a:p>
            <a:pPr>
              <a:defRPr/>
            </a:pPr>
            <a:r>
              <a:rPr lang="en-US" dirty="0">
                <a:ea typeface="ＭＳ Ｐゴシック" charset="0"/>
              </a:rPr>
              <a:t>In this case virtualization is defined as </a:t>
            </a:r>
            <a:r>
              <a:rPr lang="en-US" dirty="0">
                <a:highlight>
                  <a:srgbClr val="FFFF00"/>
                </a:highlight>
                <a:ea typeface="ＭＳ Ｐゴシック" charset="0"/>
              </a:rPr>
              <a:t>providing APIs </a:t>
            </a:r>
            <a:r>
              <a:rPr lang="en-US" dirty="0">
                <a:ea typeface="ＭＳ Ｐゴシック" charset="0"/>
              </a:rPr>
              <a:t>that define a set of features made available to a language and programs written in that language to provide an improved execution environment</a:t>
            </a:r>
          </a:p>
          <a:p>
            <a:pPr>
              <a:defRPr/>
            </a:pPr>
            <a:endParaRPr lang="en-US" dirty="0">
              <a:ea typeface="ＭＳ Ｐゴシック" charset="0"/>
            </a:endParaRPr>
          </a:p>
          <a:p>
            <a:pPr>
              <a:defRPr/>
            </a:pPr>
            <a:r>
              <a:rPr lang="en-US" dirty="0">
                <a:ea typeface="ＭＳ Ｐゴシック" charset="0"/>
              </a:rPr>
              <a:t>JVM compiled to run on many systems (including some smart phones even)</a:t>
            </a:r>
          </a:p>
          <a:p>
            <a:pPr>
              <a:defRPr/>
            </a:pPr>
            <a:endParaRPr lang="en-US" dirty="0">
              <a:ea typeface="ＭＳ Ｐゴシック" charset="0"/>
            </a:endParaRPr>
          </a:p>
          <a:p>
            <a:pPr>
              <a:defRPr/>
            </a:pPr>
            <a:r>
              <a:rPr lang="en-US" dirty="0">
                <a:ea typeface="ＭＳ Ｐゴシック" charset="0"/>
              </a:rPr>
              <a:t>Programs written in Java run in the JVM no matter the underlying system</a:t>
            </a:r>
          </a:p>
          <a:p>
            <a:pPr>
              <a:defRPr/>
            </a:pPr>
            <a:endParaRPr lang="en-US" dirty="0">
              <a:ea typeface="ＭＳ Ｐゴシック" charset="0"/>
            </a:endParaRPr>
          </a:p>
          <a:p>
            <a:pPr>
              <a:defRPr/>
            </a:pPr>
            <a:r>
              <a:rPr lang="en-US" dirty="0">
                <a:ea typeface="ＭＳ Ｐゴシック" charset="0"/>
              </a:rPr>
              <a:t>Similar to </a:t>
            </a:r>
            <a:r>
              <a:rPr lang="en-US" b="1" dirty="0">
                <a:solidFill>
                  <a:srgbClr val="3366FF"/>
                </a:solidFill>
                <a:ea typeface="ＭＳ Ｐゴシック" charset="0"/>
              </a:rPr>
              <a:t>interpreted languages</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B002230E-7FC9-4C3C-B474-9B681B448C81}"/>
              </a:ext>
            </a:extLst>
          </p:cNvPr>
          <p:cNvSpPr>
            <a:spLocks noGrp="1" noChangeArrowheads="1"/>
          </p:cNvSpPr>
          <p:nvPr>
            <p:ph type="title"/>
          </p:nvPr>
        </p:nvSpPr>
        <p:spPr>
          <a:xfrm>
            <a:off x="2076450" y="249080"/>
            <a:ext cx="8229600" cy="576263"/>
          </a:xfrm>
        </p:spPr>
        <p:txBody>
          <a:bodyPr/>
          <a:lstStyle/>
          <a:p>
            <a:r>
              <a:rPr lang="en-US" altLang="en-US" dirty="0"/>
              <a:t>Types of VMs – Emulation</a:t>
            </a:r>
          </a:p>
        </p:txBody>
      </p:sp>
      <p:sp>
        <p:nvSpPr>
          <p:cNvPr id="39938" name="Content Placeholder 2">
            <a:extLst>
              <a:ext uri="{FF2B5EF4-FFF2-40B4-BE49-F238E27FC236}">
                <a16:creationId xmlns:a16="http://schemas.microsoft.com/office/drawing/2014/main" id="{8AC7F37A-9934-492D-92CF-1053CD1DA76C}"/>
              </a:ext>
            </a:extLst>
          </p:cNvPr>
          <p:cNvSpPr>
            <a:spLocks noGrp="1" noChangeArrowheads="1"/>
          </p:cNvSpPr>
          <p:nvPr>
            <p:ph idx="1"/>
          </p:nvPr>
        </p:nvSpPr>
        <p:spPr>
          <a:xfrm>
            <a:off x="722977" y="1117534"/>
            <a:ext cx="11117924" cy="5026025"/>
          </a:xfrm>
        </p:spPr>
        <p:txBody>
          <a:bodyPr/>
          <a:lstStyle/>
          <a:p>
            <a:r>
              <a:rPr lang="en-US" altLang="en-US" sz="1700" dirty="0"/>
              <a:t>Another (older) way for running one operating system on a different operating system</a:t>
            </a:r>
          </a:p>
          <a:p>
            <a:pPr lvl="1"/>
            <a:r>
              <a:rPr lang="en-US" altLang="en-US" sz="1700" dirty="0">
                <a:highlight>
                  <a:srgbClr val="FFFF00"/>
                </a:highlight>
              </a:rPr>
              <a:t>Virtualization requires underlying CPU to be same as guest was compiled for</a:t>
            </a:r>
          </a:p>
          <a:p>
            <a:pPr lvl="1"/>
            <a:r>
              <a:rPr lang="en-US" altLang="en-US" sz="1700" dirty="0">
                <a:highlight>
                  <a:srgbClr val="FFFF00"/>
                </a:highlight>
              </a:rPr>
              <a:t>Emulation allows guest to run on different CPU</a:t>
            </a:r>
          </a:p>
          <a:p>
            <a:endParaRPr lang="en-US" altLang="en-US" sz="1700" dirty="0"/>
          </a:p>
          <a:p>
            <a:r>
              <a:rPr lang="en-US" altLang="en-US" sz="1700" dirty="0"/>
              <a:t>Necessary to translate all guest instructions from guest CPU to native CPU</a:t>
            </a:r>
          </a:p>
          <a:p>
            <a:pPr lvl="1"/>
            <a:r>
              <a:rPr lang="en-US" altLang="en-US" sz="1700" dirty="0"/>
              <a:t>Emulation, not virtualization</a:t>
            </a:r>
          </a:p>
          <a:p>
            <a:endParaRPr lang="en-US" altLang="en-US" sz="1700" dirty="0"/>
          </a:p>
          <a:p>
            <a:r>
              <a:rPr lang="en-US" altLang="en-US" sz="1700" dirty="0"/>
              <a:t>Useful when host system has one architecture, guest compiled for other architecture</a:t>
            </a:r>
          </a:p>
          <a:p>
            <a:pPr lvl="1"/>
            <a:r>
              <a:rPr lang="en-US" altLang="en-US" sz="1700" dirty="0"/>
              <a:t>Company replacing outdated servers with new servers containing different CPU architecture, but still want to run old applications</a:t>
            </a:r>
          </a:p>
          <a:p>
            <a:endParaRPr lang="en-US" altLang="en-US" sz="1700" dirty="0"/>
          </a:p>
          <a:p>
            <a:r>
              <a:rPr lang="en-US" altLang="en-US" sz="1700" dirty="0"/>
              <a:t>Performance challenge – order of magnitude slower than native code</a:t>
            </a:r>
          </a:p>
          <a:p>
            <a:pPr lvl="1"/>
            <a:r>
              <a:rPr lang="en-US" altLang="en-US" sz="1700" dirty="0"/>
              <a:t>New machines faster than older machines so can reduce slowdown</a:t>
            </a:r>
          </a:p>
          <a:p>
            <a:endParaRPr lang="en-US" altLang="en-US" sz="1700" dirty="0"/>
          </a:p>
          <a:p>
            <a:r>
              <a:rPr lang="en-US" altLang="en-US" sz="1700" dirty="0"/>
              <a:t>Very popular – especially in gaming where old consoles emulated on new</a:t>
            </a:r>
          </a:p>
          <a:p>
            <a:pPr lvl="1"/>
            <a:endParaRPr lang="en-US" altLang="en-US" sz="1700" dirty="0"/>
          </a:p>
          <a:p>
            <a:pPr lvl="2"/>
            <a:endParaRPr lang="en-US" altLang="en-US" sz="1700" dirty="0"/>
          </a:p>
          <a:p>
            <a:pPr>
              <a:buFont typeface="Monotype Sorts" pitchFamily="-84" charset="2"/>
              <a:buNone/>
            </a:pPr>
            <a:endParaRPr lang="en-US" altLang="en-US" sz="1700" dirty="0">
              <a:latin typeface="Courier New" panose="02070309020205020404" pitchFamily="49" charset="0"/>
              <a:cs typeface="Courier New" panose="02070309020205020404" pitchFamily="49"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3FAABC0E-7490-4693-9CBE-A6BA8C6F66AA}"/>
              </a:ext>
            </a:extLst>
          </p:cNvPr>
          <p:cNvSpPr>
            <a:spLocks noGrp="1" noChangeArrowheads="1"/>
          </p:cNvSpPr>
          <p:nvPr>
            <p:ph type="title"/>
          </p:nvPr>
        </p:nvSpPr>
        <p:spPr>
          <a:xfrm>
            <a:off x="2255387" y="295732"/>
            <a:ext cx="7856537" cy="576263"/>
          </a:xfrm>
        </p:spPr>
        <p:txBody>
          <a:bodyPr/>
          <a:lstStyle/>
          <a:p>
            <a:r>
              <a:rPr lang="en-US" altLang="en-US" sz="2800" dirty="0"/>
              <a:t>Types of VMs: Application Containment</a:t>
            </a:r>
          </a:p>
        </p:txBody>
      </p:sp>
      <p:sp>
        <p:nvSpPr>
          <p:cNvPr id="40962" name="Content Placeholder 2">
            <a:extLst>
              <a:ext uri="{FF2B5EF4-FFF2-40B4-BE49-F238E27FC236}">
                <a16:creationId xmlns:a16="http://schemas.microsoft.com/office/drawing/2014/main" id="{4AC10AB1-FD8D-490E-9803-0F753AAF2354}"/>
              </a:ext>
            </a:extLst>
          </p:cNvPr>
          <p:cNvSpPr>
            <a:spLocks noGrp="1" noChangeArrowheads="1"/>
          </p:cNvSpPr>
          <p:nvPr>
            <p:ph idx="1"/>
          </p:nvPr>
        </p:nvSpPr>
        <p:spPr>
          <a:xfrm>
            <a:off x="720152" y="1169980"/>
            <a:ext cx="11155473" cy="4899025"/>
          </a:xfrm>
        </p:spPr>
        <p:txBody>
          <a:bodyPr/>
          <a:lstStyle/>
          <a:p>
            <a:r>
              <a:rPr lang="en-US" altLang="en-US" dirty="0"/>
              <a:t>Some goals of virtualization are segregation of apps, performance and resource management, easy start, stop, move, and management of them</a:t>
            </a:r>
          </a:p>
          <a:p>
            <a:endParaRPr lang="en-US" altLang="en-US" dirty="0"/>
          </a:p>
          <a:p>
            <a:r>
              <a:rPr lang="en-US" altLang="en-US" dirty="0"/>
              <a:t>Can do those things without full-fledged virtualization</a:t>
            </a:r>
          </a:p>
          <a:p>
            <a:pPr lvl="1"/>
            <a:r>
              <a:rPr lang="en-US" altLang="en-US" dirty="0">
                <a:highlight>
                  <a:srgbClr val="FFFF00"/>
                </a:highlight>
              </a:rPr>
              <a:t>If applications compiled for the host operating system</a:t>
            </a:r>
            <a:r>
              <a:rPr lang="en-US" altLang="en-US" dirty="0"/>
              <a:t>, don’t need full virtualization to meet these goals</a:t>
            </a:r>
          </a:p>
          <a:p>
            <a:endParaRPr lang="en-US" altLang="en-US" dirty="0"/>
          </a:p>
          <a:p>
            <a:r>
              <a:rPr lang="en-US" altLang="en-US" dirty="0"/>
              <a:t>Oracle </a:t>
            </a:r>
            <a:r>
              <a:rPr lang="en-US" altLang="en-US" b="1" dirty="0">
                <a:solidFill>
                  <a:srgbClr val="006699"/>
                </a:solidFill>
                <a:latin typeface="+mj-lt"/>
              </a:rPr>
              <a:t>containers</a:t>
            </a:r>
            <a:r>
              <a:rPr lang="en-US" altLang="en-US" dirty="0"/>
              <a:t> / </a:t>
            </a:r>
            <a:r>
              <a:rPr lang="en-US" altLang="en-US" b="1" dirty="0">
                <a:solidFill>
                  <a:srgbClr val="006699"/>
                </a:solidFill>
                <a:latin typeface="+mj-lt"/>
              </a:rPr>
              <a:t>zones</a:t>
            </a:r>
            <a:r>
              <a:rPr lang="en-US" altLang="en-US" dirty="0"/>
              <a:t> for example create virtual layer between OS and apps</a:t>
            </a:r>
          </a:p>
          <a:p>
            <a:pPr lvl="1"/>
            <a:r>
              <a:rPr lang="en-US" altLang="en-US" dirty="0">
                <a:highlight>
                  <a:srgbClr val="FFFF00"/>
                </a:highlight>
              </a:rPr>
              <a:t>Only one kernel running – host OS</a:t>
            </a:r>
          </a:p>
          <a:p>
            <a:pPr lvl="1"/>
            <a:r>
              <a:rPr lang="en-US" altLang="en-US" dirty="0"/>
              <a:t>OS and devices are virtualized, providing resources within zone with impression that they are only processes on system</a:t>
            </a:r>
          </a:p>
          <a:p>
            <a:pPr lvl="1"/>
            <a:r>
              <a:rPr lang="en-US" altLang="en-US" dirty="0"/>
              <a:t>Each zone has its own applications; networking stack, addresses, and ports; user accounts, </a:t>
            </a:r>
            <a:r>
              <a:rPr lang="en-US" altLang="en-US" dirty="0" err="1"/>
              <a:t>etc</a:t>
            </a:r>
            <a:endParaRPr lang="en-US" altLang="en-US" dirty="0"/>
          </a:p>
          <a:p>
            <a:pPr lvl="1"/>
            <a:r>
              <a:rPr lang="en-US" altLang="en-US" dirty="0"/>
              <a:t>CPU and memory resources divided between zones</a:t>
            </a:r>
          </a:p>
          <a:p>
            <a:pPr lvl="2"/>
            <a:r>
              <a:rPr lang="en-US" altLang="en-US" dirty="0"/>
              <a:t>Zone can have its own scheduler to use those resources</a:t>
            </a:r>
          </a:p>
          <a:p>
            <a:pPr lvl="1">
              <a:buFont typeface="Monotype Sorts" pitchFamily="-84" charset="2"/>
              <a:buNone/>
            </a:pPr>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F4DA1E6-4E57-43D8-A1C4-04E7C089E189}"/>
              </a:ext>
            </a:extLst>
          </p:cNvPr>
          <p:cNvSpPr>
            <a:spLocks noGrp="1" noChangeArrowheads="1"/>
          </p:cNvSpPr>
          <p:nvPr>
            <p:ph type="title"/>
          </p:nvPr>
        </p:nvSpPr>
        <p:spPr>
          <a:xfrm>
            <a:off x="1981200" y="240331"/>
            <a:ext cx="8229600" cy="576263"/>
          </a:xfrm>
        </p:spPr>
        <p:txBody>
          <a:bodyPr/>
          <a:lstStyle/>
          <a:p>
            <a:r>
              <a:rPr lang="en-US" altLang="en-US" dirty="0"/>
              <a:t>Solaris 10 with Two Zones</a:t>
            </a:r>
          </a:p>
        </p:txBody>
      </p:sp>
      <p:pic>
        <p:nvPicPr>
          <p:cNvPr id="41986" name="Content Placeholder 3" descr="16_07.pdf">
            <a:extLst>
              <a:ext uri="{FF2B5EF4-FFF2-40B4-BE49-F238E27FC236}">
                <a16:creationId xmlns:a16="http://schemas.microsoft.com/office/drawing/2014/main" id="{E3A9923E-5AF4-47C4-904E-B94F989F6A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374" r="-38374"/>
          <a:stretch>
            <a:fillRect/>
          </a:stretch>
        </p:blipFill>
        <p:spPr>
          <a:xfrm>
            <a:off x="1981200" y="1574801"/>
            <a:ext cx="8229600" cy="4530725"/>
          </a:xfr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94C76508-2006-4818-A27A-D6DEE586F367}"/>
              </a:ext>
            </a:extLst>
          </p:cNvPr>
          <p:cNvSpPr>
            <a:spLocks noGrp="1" noChangeArrowheads="1"/>
          </p:cNvSpPr>
          <p:nvPr>
            <p:ph type="title"/>
          </p:nvPr>
        </p:nvSpPr>
        <p:spPr>
          <a:xfrm>
            <a:off x="1857770" y="202707"/>
            <a:ext cx="9230775" cy="576263"/>
          </a:xfrm>
        </p:spPr>
        <p:txBody>
          <a:bodyPr/>
          <a:lstStyle/>
          <a:p>
            <a:r>
              <a:rPr lang="en-US" altLang="en-US" sz="2800" dirty="0"/>
              <a:t>Virtualization and Operating-System Components</a:t>
            </a:r>
          </a:p>
        </p:txBody>
      </p:sp>
      <p:sp>
        <p:nvSpPr>
          <p:cNvPr id="40962" name="Content Placeholder 2">
            <a:extLst>
              <a:ext uri="{FF2B5EF4-FFF2-40B4-BE49-F238E27FC236}">
                <a16:creationId xmlns:a16="http://schemas.microsoft.com/office/drawing/2014/main" id="{7FA8E3AE-9796-DB4A-8D11-3B1343AD0667}"/>
              </a:ext>
            </a:extLst>
          </p:cNvPr>
          <p:cNvSpPr>
            <a:spLocks noGrp="1"/>
          </p:cNvSpPr>
          <p:nvPr>
            <p:ph idx="1"/>
          </p:nvPr>
        </p:nvSpPr>
        <p:spPr>
          <a:xfrm>
            <a:off x="588568" y="1163637"/>
            <a:ext cx="10824070" cy="4530725"/>
          </a:xfrm>
        </p:spPr>
        <p:txBody>
          <a:bodyPr/>
          <a:lstStyle/>
          <a:p>
            <a:pPr>
              <a:defRPr/>
            </a:pPr>
            <a:r>
              <a:rPr lang="en-US" dirty="0">
                <a:ea typeface="ＭＳ Ｐゴシック" charset="0"/>
              </a:rPr>
              <a:t>Now look at operating system aspects of virtualization</a:t>
            </a:r>
          </a:p>
          <a:p>
            <a:pPr lvl="1">
              <a:defRPr/>
            </a:pPr>
            <a:r>
              <a:rPr lang="en-US" dirty="0">
                <a:ea typeface="ＭＳ Ｐゴシック" charset="0"/>
              </a:rPr>
              <a:t>CPU scheduling, memory management, I/O, storage, and unique VM migration feature</a:t>
            </a:r>
          </a:p>
          <a:p>
            <a:pPr lvl="2">
              <a:buFont typeface="Webdings" charset="0"/>
              <a:buChar char="4"/>
              <a:defRPr/>
            </a:pPr>
            <a:r>
              <a:rPr lang="en-US" dirty="0">
                <a:highlight>
                  <a:srgbClr val="FFFF00"/>
                </a:highlight>
                <a:ea typeface="ＭＳ Ｐゴシック" charset="0"/>
              </a:rPr>
              <a:t>How do VMMs schedule CPU use when guests believe they have dedicated CPUs?</a:t>
            </a:r>
          </a:p>
          <a:p>
            <a:pPr lvl="2">
              <a:buFont typeface="Webdings" charset="0"/>
              <a:buChar char="4"/>
              <a:defRPr/>
            </a:pPr>
            <a:endParaRPr lang="en-US" dirty="0">
              <a:ea typeface="ＭＳ Ｐゴシック" charset="0"/>
            </a:endParaRPr>
          </a:p>
          <a:p>
            <a:pPr lvl="2">
              <a:buFont typeface="Webdings" charset="0"/>
              <a:buChar char="4"/>
              <a:defRPr/>
            </a:pPr>
            <a:r>
              <a:rPr lang="en-US" dirty="0">
                <a:highlight>
                  <a:srgbClr val="FFFF00"/>
                </a:highlight>
                <a:ea typeface="ＭＳ Ｐゴシック" charset="0"/>
              </a:rPr>
              <a:t>How can memory management work when many guests require large amounts of memory?</a:t>
            </a:r>
          </a:p>
          <a:p>
            <a:pPr marL="857250" lvl="2"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454979"/>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65000"/>
                  </a:schemeClr>
                </a:solidFill>
              </a:rPr>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t>Web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Multitenant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(Modern) Virtualization Technology -- details in the second part of this lecture</a:t>
            </a: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
        <p:nvSpPr>
          <p:cNvPr id="5" name="Footer Placeholder 4">
            <a:extLst>
              <a:ext uri="{FF2B5EF4-FFF2-40B4-BE49-F238E27FC236}">
                <a16:creationId xmlns:a16="http://schemas.microsoft.com/office/drawing/2014/main" id="{738BA541-68B8-7045-9CE4-1718125851A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121173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99A79877-A6F5-4F98-9BA6-8F46F1CC2915}"/>
              </a:ext>
            </a:extLst>
          </p:cNvPr>
          <p:cNvSpPr>
            <a:spLocks noGrp="1" noChangeArrowheads="1"/>
          </p:cNvSpPr>
          <p:nvPr>
            <p:ph type="title"/>
          </p:nvPr>
        </p:nvSpPr>
        <p:spPr>
          <a:xfrm>
            <a:off x="2284932" y="244120"/>
            <a:ext cx="8229600" cy="576262"/>
          </a:xfrm>
        </p:spPr>
        <p:txBody>
          <a:bodyPr/>
          <a:lstStyle/>
          <a:p>
            <a:r>
              <a:rPr lang="en-US" altLang="en-US" dirty="0"/>
              <a:t>OS Component – CPU Scheduling</a:t>
            </a:r>
          </a:p>
        </p:txBody>
      </p:sp>
      <p:sp>
        <p:nvSpPr>
          <p:cNvPr id="40962" name="Content Placeholder 2">
            <a:extLst>
              <a:ext uri="{FF2B5EF4-FFF2-40B4-BE49-F238E27FC236}">
                <a16:creationId xmlns:a16="http://schemas.microsoft.com/office/drawing/2014/main" id="{ABDD2950-5810-2E43-8F43-750FC8C93689}"/>
              </a:ext>
            </a:extLst>
          </p:cNvPr>
          <p:cNvSpPr>
            <a:spLocks noGrp="1"/>
          </p:cNvSpPr>
          <p:nvPr>
            <p:ph idx="1"/>
          </p:nvPr>
        </p:nvSpPr>
        <p:spPr>
          <a:xfrm>
            <a:off x="768805" y="1056481"/>
            <a:ext cx="11268865" cy="4745038"/>
          </a:xfrm>
        </p:spPr>
        <p:txBody>
          <a:bodyPr/>
          <a:lstStyle/>
          <a:p>
            <a:pPr>
              <a:defRPr/>
            </a:pPr>
            <a:r>
              <a:rPr lang="en-US" dirty="0">
                <a:ea typeface="ＭＳ Ｐゴシック" charset="0"/>
              </a:rPr>
              <a:t>Even single-CPU systems act like multiprocessor ones when virtualized</a:t>
            </a:r>
          </a:p>
          <a:p>
            <a:pPr lvl="1">
              <a:defRPr/>
            </a:pPr>
            <a:r>
              <a:rPr lang="en-US" dirty="0">
                <a:ea typeface="ＭＳ Ｐゴシック" charset="0"/>
              </a:rPr>
              <a:t>One or more virtual CPUs per guest</a:t>
            </a:r>
          </a:p>
          <a:p>
            <a:pPr>
              <a:defRPr/>
            </a:pPr>
            <a:endParaRPr lang="en-US" dirty="0">
              <a:ea typeface="ＭＳ Ｐゴシック" charset="0"/>
            </a:endParaRPr>
          </a:p>
          <a:p>
            <a:pPr>
              <a:defRPr/>
            </a:pPr>
            <a:r>
              <a:rPr lang="en-US" dirty="0">
                <a:ea typeface="ＭＳ Ｐゴシック" charset="0"/>
              </a:rPr>
              <a:t>Generally VMM has one or more physical CPUs and number of threads to run on them</a:t>
            </a:r>
          </a:p>
          <a:p>
            <a:pPr lvl="1">
              <a:defRPr/>
            </a:pPr>
            <a:r>
              <a:rPr lang="en-US" dirty="0">
                <a:ea typeface="ＭＳ Ｐゴシック" charset="0"/>
              </a:rPr>
              <a:t>Guests configured with certain number of VCPUs</a:t>
            </a:r>
          </a:p>
          <a:p>
            <a:pPr lvl="2">
              <a:buFont typeface="Webdings" charset="0"/>
              <a:buChar char="4"/>
              <a:defRPr/>
            </a:pPr>
            <a:r>
              <a:rPr lang="en-US" dirty="0">
                <a:ea typeface="ＭＳ Ｐゴシック" charset="0"/>
              </a:rPr>
              <a:t>Can be adjusted throughout life of VM</a:t>
            </a:r>
          </a:p>
          <a:p>
            <a:pPr lvl="1">
              <a:defRPr/>
            </a:pPr>
            <a:endParaRPr lang="en-US" dirty="0">
              <a:ea typeface="ＭＳ Ｐゴシック" charset="0"/>
            </a:endParaRPr>
          </a:p>
          <a:p>
            <a:pPr lvl="1">
              <a:defRPr/>
            </a:pPr>
            <a:r>
              <a:rPr lang="en-US" dirty="0">
                <a:ea typeface="ＭＳ Ｐゴシック" charset="0"/>
              </a:rPr>
              <a:t>When enough CPUs for all guests -&gt; VMM can allocate dedicated CPUs, each guest much like native operating system managing its CPUs</a:t>
            </a:r>
          </a:p>
          <a:p>
            <a:pPr lvl="1">
              <a:defRPr/>
            </a:pPr>
            <a:endParaRPr lang="en-US" dirty="0">
              <a:ea typeface="ＭＳ Ｐゴシック" charset="0"/>
            </a:endParaRPr>
          </a:p>
          <a:p>
            <a:pPr lvl="1">
              <a:defRPr/>
            </a:pPr>
            <a:r>
              <a:rPr lang="en-US" dirty="0">
                <a:ea typeface="ＭＳ Ｐゴシック" charset="0"/>
              </a:rPr>
              <a:t>Usually not enough CPUs -&gt; </a:t>
            </a:r>
            <a:r>
              <a:rPr lang="en-US" dirty="0">
                <a:highlight>
                  <a:srgbClr val="FFFF00"/>
                </a:highlight>
                <a:ea typeface="ＭＳ Ｐゴシック" charset="0"/>
              </a:rPr>
              <a:t>CPU </a:t>
            </a:r>
            <a:r>
              <a:rPr lang="en-US" b="1" dirty="0">
                <a:solidFill>
                  <a:srgbClr val="006699"/>
                </a:solidFill>
                <a:highlight>
                  <a:srgbClr val="FFFF00"/>
                </a:highlight>
                <a:latin typeface="+mj-lt"/>
              </a:rPr>
              <a:t>overcommitment</a:t>
            </a:r>
          </a:p>
          <a:p>
            <a:pPr lvl="2">
              <a:buFont typeface="Webdings" charset="0"/>
              <a:buChar char="4"/>
              <a:defRPr/>
            </a:pPr>
            <a:r>
              <a:rPr lang="en-US" dirty="0">
                <a:ea typeface="ＭＳ Ｐゴシック" charset="0"/>
              </a:rPr>
              <a:t>VMM can use standard scheduling algorithms to put threads on CPUs</a:t>
            </a:r>
          </a:p>
          <a:p>
            <a:pPr lvl="2">
              <a:buFont typeface="Webdings" charset="0"/>
              <a:buChar char="4"/>
              <a:defRPr/>
            </a:pPr>
            <a:r>
              <a:rPr lang="en-US" dirty="0">
                <a:highlight>
                  <a:srgbClr val="FFFF00"/>
                </a:highlight>
                <a:ea typeface="ＭＳ Ｐゴシック" charset="0"/>
              </a:rPr>
              <a:t>Some add fairness aspect</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7C5A9FD4-61FF-4F24-A9FD-7380BF206784}"/>
              </a:ext>
            </a:extLst>
          </p:cNvPr>
          <p:cNvSpPr>
            <a:spLocks noGrp="1" noChangeArrowheads="1"/>
          </p:cNvSpPr>
          <p:nvPr>
            <p:ph type="title"/>
          </p:nvPr>
        </p:nvSpPr>
        <p:spPr>
          <a:xfrm>
            <a:off x="1975462" y="291779"/>
            <a:ext cx="8235950" cy="576263"/>
          </a:xfrm>
        </p:spPr>
        <p:txBody>
          <a:bodyPr/>
          <a:lstStyle/>
          <a:p>
            <a:r>
              <a:rPr lang="en-US" altLang="en-US" sz="2800" dirty="0"/>
              <a:t>OS Component: CPU Scheduling (Cont.)</a:t>
            </a:r>
          </a:p>
        </p:txBody>
      </p:sp>
      <p:sp>
        <p:nvSpPr>
          <p:cNvPr id="45058" name="Content Placeholder 2">
            <a:extLst>
              <a:ext uri="{FF2B5EF4-FFF2-40B4-BE49-F238E27FC236}">
                <a16:creationId xmlns:a16="http://schemas.microsoft.com/office/drawing/2014/main" id="{886314F4-8D9B-466F-B4BF-CE980126A3D3}"/>
              </a:ext>
            </a:extLst>
          </p:cNvPr>
          <p:cNvSpPr>
            <a:spLocks noGrp="1" noChangeArrowheads="1"/>
          </p:cNvSpPr>
          <p:nvPr>
            <p:ph idx="1"/>
          </p:nvPr>
        </p:nvSpPr>
        <p:spPr>
          <a:xfrm>
            <a:off x="663629" y="1163637"/>
            <a:ext cx="11246720" cy="4530725"/>
          </a:xfrm>
        </p:spPr>
        <p:txBody>
          <a:bodyPr/>
          <a:lstStyle/>
          <a:p>
            <a:r>
              <a:rPr lang="en-US" altLang="en-US" dirty="0">
                <a:highlight>
                  <a:srgbClr val="FFFF00"/>
                </a:highlight>
              </a:rPr>
              <a:t>Cycle stealing by VMM </a:t>
            </a:r>
            <a:r>
              <a:rPr lang="en-US" altLang="en-US" dirty="0"/>
              <a:t>and </a:t>
            </a:r>
            <a:r>
              <a:rPr lang="en-US" altLang="en-US" dirty="0">
                <a:highlight>
                  <a:srgbClr val="FFFF00"/>
                </a:highlight>
              </a:rPr>
              <a:t>oversubscription</a:t>
            </a:r>
            <a:r>
              <a:rPr lang="en-US" altLang="en-US" dirty="0"/>
              <a:t> of CPUs means guests don’t get CPU cycles they expect</a:t>
            </a:r>
          </a:p>
          <a:p>
            <a:pPr lvl="1"/>
            <a:r>
              <a:rPr lang="en-US" altLang="en-US" dirty="0"/>
              <a:t>Consider timesharing scheduler in a guest trying to schedule 100ms time slices -&gt; each may take 100ms, 1 second, or longer</a:t>
            </a:r>
          </a:p>
          <a:p>
            <a:pPr lvl="2"/>
            <a:r>
              <a:rPr lang="en-US" altLang="en-US" dirty="0"/>
              <a:t>Poor response times for users of guest</a:t>
            </a:r>
          </a:p>
          <a:p>
            <a:pPr lvl="2"/>
            <a:r>
              <a:rPr lang="en-US" altLang="en-US" dirty="0"/>
              <a:t>Time-of-day clocks incorrect</a:t>
            </a:r>
          </a:p>
          <a:p>
            <a:pPr lvl="1"/>
            <a:endParaRPr lang="en-US" altLang="en-US" dirty="0"/>
          </a:p>
          <a:p>
            <a:pPr lvl="1"/>
            <a:r>
              <a:rPr lang="en-US" altLang="en-US" dirty="0"/>
              <a:t>Some VMMs provide application to run in each guest to fix time-of-day and provide other integration features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43085DC2-9ED5-47A4-ACDA-D0C82B192BFB}"/>
              </a:ext>
            </a:extLst>
          </p:cNvPr>
          <p:cNvSpPr>
            <a:spLocks noGrp="1" noChangeArrowheads="1"/>
          </p:cNvSpPr>
          <p:nvPr>
            <p:ph type="title"/>
          </p:nvPr>
        </p:nvSpPr>
        <p:spPr>
          <a:xfrm>
            <a:off x="2226484" y="248494"/>
            <a:ext cx="8229600" cy="576263"/>
          </a:xfrm>
        </p:spPr>
        <p:txBody>
          <a:bodyPr/>
          <a:lstStyle/>
          <a:p>
            <a:r>
              <a:rPr lang="en-US" altLang="en-US" sz="3000" dirty="0"/>
              <a:t>OS Component – Memory Management</a:t>
            </a:r>
          </a:p>
        </p:txBody>
      </p:sp>
      <p:sp>
        <p:nvSpPr>
          <p:cNvPr id="2" name="Content Placeholder 2">
            <a:extLst>
              <a:ext uri="{FF2B5EF4-FFF2-40B4-BE49-F238E27FC236}">
                <a16:creationId xmlns:a16="http://schemas.microsoft.com/office/drawing/2014/main" id="{57D6846B-373E-6747-A720-DB9BFDCC596D}"/>
              </a:ext>
            </a:extLst>
          </p:cNvPr>
          <p:cNvSpPr>
            <a:spLocks noGrp="1"/>
          </p:cNvSpPr>
          <p:nvPr>
            <p:ph idx="1"/>
          </p:nvPr>
        </p:nvSpPr>
        <p:spPr>
          <a:xfrm>
            <a:off x="556088" y="1020762"/>
            <a:ext cx="10868125" cy="4816475"/>
          </a:xfrm>
        </p:spPr>
        <p:txBody>
          <a:bodyPr/>
          <a:lstStyle/>
          <a:p>
            <a:pPr>
              <a:defRPr/>
            </a:pPr>
            <a:r>
              <a:rPr lang="en-US" dirty="0">
                <a:ea typeface="ＭＳ Ｐゴシック" charset="0"/>
              </a:rPr>
              <a:t>Also suffers from </a:t>
            </a:r>
            <a:r>
              <a:rPr lang="en-US" dirty="0">
                <a:highlight>
                  <a:srgbClr val="FFFF00"/>
                </a:highlight>
                <a:ea typeface="ＭＳ Ｐゴシック" charset="0"/>
              </a:rPr>
              <a:t>oversubscription -&gt; requires extra management efficiency from VMM</a:t>
            </a:r>
          </a:p>
          <a:p>
            <a:pPr>
              <a:defRPr/>
            </a:pPr>
            <a:endParaRPr lang="en-US" dirty="0">
              <a:ea typeface="ＭＳ Ｐゴシック" charset="0"/>
            </a:endParaRPr>
          </a:p>
          <a:p>
            <a:pPr>
              <a:defRPr/>
            </a:pPr>
            <a:r>
              <a:rPr lang="en-US" dirty="0">
                <a:ea typeface="ＭＳ Ｐゴシック" charset="0"/>
              </a:rPr>
              <a:t>For example, VMware ESX guests have a configured amount of physical memory, then ESX uses 3 methods of memory management</a:t>
            </a:r>
          </a:p>
          <a:p>
            <a:pPr marL="800100" lvl="1" indent="-342900">
              <a:buFont typeface="+mj-lt"/>
              <a:buAutoNum type="arabicPeriod"/>
              <a:defRPr/>
            </a:pPr>
            <a:r>
              <a:rPr lang="en-US" dirty="0">
                <a:highlight>
                  <a:srgbClr val="FFFF00"/>
                </a:highlight>
                <a:ea typeface="ＭＳ Ｐゴシック" charset="0"/>
              </a:rPr>
              <a:t>Double-paging</a:t>
            </a:r>
            <a:r>
              <a:rPr lang="en-US" dirty="0">
                <a:ea typeface="ＭＳ Ｐゴシック" charset="0"/>
              </a:rPr>
              <a:t>, in which the guest page table indicates a page is in a physical frame but the VMM moves some of those pages to backing store</a:t>
            </a:r>
          </a:p>
          <a:p>
            <a:pPr marL="800100" lvl="1" indent="-342900">
              <a:buFont typeface="+mj-lt"/>
              <a:buAutoNum type="arabicPeriod"/>
              <a:defRPr/>
            </a:pPr>
            <a:r>
              <a:rPr lang="en-US" dirty="0">
                <a:ea typeface="ＭＳ Ｐゴシック" charset="0"/>
              </a:rPr>
              <a:t>Install a </a:t>
            </a:r>
            <a:r>
              <a:rPr lang="en-US" b="1" dirty="0">
                <a:solidFill>
                  <a:srgbClr val="006699"/>
                </a:solidFill>
                <a:latin typeface="+mj-lt"/>
              </a:rPr>
              <a:t>pseudo-device driver </a:t>
            </a:r>
            <a:r>
              <a:rPr lang="en-US" dirty="0">
                <a:ea typeface="ＭＳ Ｐゴシック" charset="0"/>
              </a:rPr>
              <a:t>in each guest (it looks like a device driver to the guest kernel but really just adds kernel-mode code to the guest) </a:t>
            </a:r>
          </a:p>
          <a:p>
            <a:pPr marL="1143000" lvl="2" indent="-342900">
              <a:buFont typeface="Webdings" charset="0"/>
              <a:buChar char="4"/>
              <a:defRPr/>
            </a:pPr>
            <a:r>
              <a:rPr lang="en-US" b="1" dirty="0">
                <a:solidFill>
                  <a:srgbClr val="006699"/>
                </a:solidFill>
                <a:highlight>
                  <a:srgbClr val="FFFF00"/>
                </a:highlight>
                <a:latin typeface="+mj-lt"/>
              </a:rPr>
              <a:t>Balloon</a:t>
            </a:r>
            <a:r>
              <a:rPr lang="en-US" dirty="0">
                <a:ea typeface="ＭＳ Ｐゴシック" charset="0"/>
              </a:rPr>
              <a:t> memory manager communicates with VMM and is told to allocate or de-allocate memory to decrease or increase physical memory use of guest, causing guest OS to free or have more memory available</a:t>
            </a:r>
          </a:p>
          <a:p>
            <a:pPr marL="800100" lvl="1" indent="-342900">
              <a:buFont typeface="+mj-lt"/>
              <a:buAutoNum type="arabicPeriod"/>
              <a:defRPr/>
            </a:pPr>
            <a:r>
              <a:rPr lang="en-US" dirty="0">
                <a:highlight>
                  <a:srgbClr val="FFFF00"/>
                </a:highlight>
                <a:ea typeface="ＭＳ Ｐゴシック" charset="0"/>
              </a:rPr>
              <a:t>De-duplication</a:t>
            </a:r>
            <a:r>
              <a:rPr lang="en-US" dirty="0">
                <a:ea typeface="ＭＳ Ｐゴシック" charset="0"/>
              </a:rPr>
              <a:t> by VMM determining if same page loaded more than once, memory mapping the same page into multiple guests</a:t>
            </a:r>
          </a:p>
          <a:p>
            <a:pPr marL="800100" lvl="1" indent="-342900">
              <a:buFont typeface="+mj-lt"/>
              <a:buAutoNum type="arabicPeriod"/>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DD02480F-A647-4648-BC41-37D5D0CFC949}"/>
              </a:ext>
            </a:extLst>
          </p:cNvPr>
          <p:cNvSpPr>
            <a:spLocks noGrp="1" noChangeArrowheads="1"/>
          </p:cNvSpPr>
          <p:nvPr>
            <p:ph type="title"/>
          </p:nvPr>
        </p:nvSpPr>
        <p:spPr>
          <a:xfrm>
            <a:off x="2195513" y="258411"/>
            <a:ext cx="8229600" cy="576263"/>
          </a:xfrm>
        </p:spPr>
        <p:txBody>
          <a:bodyPr/>
          <a:lstStyle/>
          <a:p>
            <a:r>
              <a:rPr lang="en-US" altLang="en-US" dirty="0"/>
              <a:t>OS Component – I/O</a:t>
            </a:r>
          </a:p>
        </p:txBody>
      </p:sp>
      <p:sp>
        <p:nvSpPr>
          <p:cNvPr id="40962" name="Content Placeholder 2">
            <a:extLst>
              <a:ext uri="{FF2B5EF4-FFF2-40B4-BE49-F238E27FC236}">
                <a16:creationId xmlns:a16="http://schemas.microsoft.com/office/drawing/2014/main" id="{ABA5D7B1-BEF4-C94C-918D-A1F6DCEBEF55}"/>
              </a:ext>
            </a:extLst>
          </p:cNvPr>
          <p:cNvSpPr>
            <a:spLocks noGrp="1"/>
          </p:cNvSpPr>
          <p:nvPr>
            <p:ph idx="1"/>
          </p:nvPr>
        </p:nvSpPr>
        <p:spPr>
          <a:xfrm>
            <a:off x="678452" y="1110941"/>
            <a:ext cx="11127725" cy="4857750"/>
          </a:xfrm>
        </p:spPr>
        <p:txBody>
          <a:bodyPr/>
          <a:lstStyle/>
          <a:p>
            <a:pPr>
              <a:defRPr/>
            </a:pPr>
            <a:r>
              <a:rPr lang="en-US" dirty="0">
                <a:ea typeface="ＭＳ Ｐゴシック" charset="0"/>
              </a:rPr>
              <a:t>Easier for VMMs to integrate with guests because I/O has lots of variation</a:t>
            </a:r>
          </a:p>
          <a:p>
            <a:pPr lvl="1">
              <a:defRPr/>
            </a:pPr>
            <a:r>
              <a:rPr lang="en-US" dirty="0">
                <a:ea typeface="ＭＳ Ｐゴシック" charset="0"/>
              </a:rPr>
              <a:t>Already somewhat segregated / flexible via device drivers</a:t>
            </a:r>
          </a:p>
          <a:p>
            <a:pPr lvl="1">
              <a:defRPr/>
            </a:pPr>
            <a:r>
              <a:rPr lang="en-US" dirty="0">
                <a:ea typeface="ＭＳ Ｐゴシック" charset="0"/>
              </a:rPr>
              <a:t>VMM can provide new devices and device drivers</a:t>
            </a:r>
          </a:p>
          <a:p>
            <a:pPr>
              <a:defRPr/>
            </a:pPr>
            <a:r>
              <a:rPr lang="en-US" dirty="0">
                <a:ea typeface="ＭＳ Ｐゴシック" charset="0"/>
              </a:rPr>
              <a:t>But overall I/O is complicated for VMMs</a:t>
            </a:r>
          </a:p>
          <a:p>
            <a:pPr lvl="1">
              <a:defRPr/>
            </a:pPr>
            <a:r>
              <a:rPr lang="en-US" dirty="0">
                <a:ea typeface="ＭＳ Ｐゴシック" charset="0"/>
              </a:rPr>
              <a:t>Many short paths for I/O in standard </a:t>
            </a:r>
            <a:r>
              <a:rPr lang="en-US" dirty="0" err="1">
                <a:ea typeface="ＭＳ Ｐゴシック" charset="0"/>
              </a:rPr>
              <a:t>OSes</a:t>
            </a:r>
            <a:r>
              <a:rPr lang="en-US" dirty="0">
                <a:ea typeface="ＭＳ Ｐゴシック" charset="0"/>
              </a:rPr>
              <a:t> for improved performance</a:t>
            </a:r>
          </a:p>
          <a:p>
            <a:pPr lvl="1">
              <a:defRPr/>
            </a:pPr>
            <a:r>
              <a:rPr lang="en-US" dirty="0">
                <a:ea typeface="ＭＳ Ｐゴシック" charset="0"/>
              </a:rPr>
              <a:t>Less hypervisor needs to do for I/O for guests, the better</a:t>
            </a:r>
          </a:p>
          <a:p>
            <a:pPr lvl="1">
              <a:defRPr/>
            </a:pPr>
            <a:r>
              <a:rPr lang="en-US" dirty="0">
                <a:ea typeface="ＭＳ Ｐゴシック" charset="0"/>
              </a:rPr>
              <a:t>Possibilities include direct device access, DMA pass-through, direct interrupt delivery </a:t>
            </a:r>
          </a:p>
          <a:p>
            <a:pPr lvl="2">
              <a:buFont typeface="Webdings" charset="0"/>
              <a:buChar char="4"/>
              <a:defRPr/>
            </a:pPr>
            <a:r>
              <a:rPr lang="en-US" dirty="0">
                <a:ea typeface="ＭＳ Ｐゴシック" charset="0"/>
              </a:rPr>
              <a:t>Again, HW support needed for these</a:t>
            </a:r>
          </a:p>
          <a:p>
            <a:pPr>
              <a:defRPr/>
            </a:pPr>
            <a:r>
              <a:rPr lang="en-US" dirty="0">
                <a:ea typeface="ＭＳ Ｐゴシック" charset="0"/>
              </a:rPr>
              <a:t>Networking also complex as VMM and guests all need network access</a:t>
            </a:r>
          </a:p>
          <a:p>
            <a:pPr lvl="1">
              <a:defRPr/>
            </a:pPr>
            <a:r>
              <a:rPr lang="en-US" dirty="0">
                <a:ea typeface="ＭＳ Ｐゴシック" charset="0"/>
              </a:rPr>
              <a:t>VMM can </a:t>
            </a:r>
            <a:r>
              <a:rPr lang="en-US" b="1" dirty="0">
                <a:solidFill>
                  <a:srgbClr val="006699"/>
                </a:solidFill>
                <a:latin typeface="+mj-lt"/>
              </a:rPr>
              <a:t>bridge</a:t>
            </a:r>
            <a:r>
              <a:rPr lang="en-US" dirty="0">
                <a:ea typeface="ＭＳ Ｐゴシック" charset="0"/>
              </a:rPr>
              <a:t> guest to network (allowing direct access)</a:t>
            </a:r>
          </a:p>
          <a:p>
            <a:pPr lvl="1">
              <a:defRPr/>
            </a:pPr>
            <a:r>
              <a:rPr lang="en-US" dirty="0">
                <a:ea typeface="ＭＳ Ｐゴシック" charset="0"/>
              </a:rPr>
              <a:t>And / or provide </a:t>
            </a:r>
            <a:r>
              <a:rPr lang="en-US" b="1" dirty="0">
                <a:solidFill>
                  <a:srgbClr val="006699"/>
                </a:solidFill>
                <a:highlight>
                  <a:srgbClr val="FFFF00"/>
                </a:highlight>
                <a:latin typeface="+mj-lt"/>
              </a:rPr>
              <a:t>network address translation </a:t>
            </a:r>
            <a:r>
              <a:rPr lang="en-US" dirty="0">
                <a:highlight>
                  <a:srgbClr val="FFFF00"/>
                </a:highlight>
                <a:ea typeface="ＭＳ Ｐゴシック" charset="0"/>
              </a:rPr>
              <a:t>(</a:t>
            </a:r>
            <a:r>
              <a:rPr lang="en-US" b="1" dirty="0">
                <a:solidFill>
                  <a:srgbClr val="006699"/>
                </a:solidFill>
                <a:highlight>
                  <a:srgbClr val="FFFF00"/>
                </a:highlight>
                <a:latin typeface="+mj-lt"/>
              </a:rPr>
              <a:t>NAT</a:t>
            </a:r>
            <a:r>
              <a:rPr lang="en-US" dirty="0">
                <a:highlight>
                  <a:srgbClr val="FFFF00"/>
                </a:highlight>
                <a:ea typeface="ＭＳ Ｐゴシック" charset="0"/>
              </a:rPr>
              <a:t>)</a:t>
            </a:r>
          </a:p>
          <a:p>
            <a:pPr lvl="2">
              <a:buFont typeface="Webdings" charset="0"/>
              <a:buChar char="4"/>
              <a:defRPr/>
            </a:pPr>
            <a:r>
              <a:rPr lang="en-US" dirty="0">
                <a:ea typeface="ＭＳ Ｐゴシック" charset="0"/>
              </a:rPr>
              <a:t>NAT address local to machine on which guest is running, VMM provides address translation to guest to hide its address</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CCC30B6E-8F3F-474A-AC69-A7C65AB576A4}"/>
              </a:ext>
            </a:extLst>
          </p:cNvPr>
          <p:cNvSpPr>
            <a:spLocks noGrp="1" noChangeArrowheads="1"/>
          </p:cNvSpPr>
          <p:nvPr>
            <p:ph type="title"/>
          </p:nvPr>
        </p:nvSpPr>
        <p:spPr>
          <a:xfrm>
            <a:off x="2468463" y="249080"/>
            <a:ext cx="7986713" cy="576263"/>
          </a:xfrm>
        </p:spPr>
        <p:txBody>
          <a:bodyPr/>
          <a:lstStyle/>
          <a:p>
            <a:r>
              <a:rPr lang="en-US" altLang="en-US" dirty="0"/>
              <a:t>OS Component – Storage Management</a:t>
            </a:r>
          </a:p>
        </p:txBody>
      </p:sp>
      <p:sp>
        <p:nvSpPr>
          <p:cNvPr id="48130" name="Content Placeholder 2">
            <a:extLst>
              <a:ext uri="{FF2B5EF4-FFF2-40B4-BE49-F238E27FC236}">
                <a16:creationId xmlns:a16="http://schemas.microsoft.com/office/drawing/2014/main" id="{BD4EED3D-B817-4B61-825B-AA5467A0E043}"/>
              </a:ext>
            </a:extLst>
          </p:cNvPr>
          <p:cNvSpPr>
            <a:spLocks noGrp="1" noChangeArrowheads="1"/>
          </p:cNvSpPr>
          <p:nvPr>
            <p:ph idx="1"/>
          </p:nvPr>
        </p:nvSpPr>
        <p:spPr>
          <a:xfrm>
            <a:off x="643148" y="1230103"/>
            <a:ext cx="11128305" cy="4829175"/>
          </a:xfrm>
        </p:spPr>
        <p:txBody>
          <a:bodyPr/>
          <a:lstStyle/>
          <a:p>
            <a:r>
              <a:rPr lang="en-US" altLang="en-US" dirty="0"/>
              <a:t>Both boot disk and general data access need  be provided by VMM</a:t>
            </a:r>
          </a:p>
          <a:p>
            <a:r>
              <a:rPr lang="en-US" altLang="en-US" dirty="0"/>
              <a:t>Need to support potentially dozens of guests per VMM (so standard disk partitioning not sufficient)</a:t>
            </a:r>
          </a:p>
          <a:p>
            <a:r>
              <a:rPr lang="en-US" altLang="en-US" dirty="0">
                <a:highlight>
                  <a:srgbClr val="FFFF00"/>
                </a:highlight>
              </a:rPr>
              <a:t>Type 1</a:t>
            </a:r>
            <a:r>
              <a:rPr lang="en-US" altLang="en-US" dirty="0"/>
              <a:t> – storage guest root disks and config information within file system provided by VMM as a </a:t>
            </a:r>
            <a:r>
              <a:rPr lang="en-US" altLang="en-US" b="1" dirty="0">
                <a:solidFill>
                  <a:srgbClr val="006699"/>
                </a:solidFill>
                <a:latin typeface="+mj-lt"/>
              </a:rPr>
              <a:t>disk image</a:t>
            </a:r>
          </a:p>
          <a:p>
            <a:r>
              <a:rPr lang="en-US" altLang="en-US" dirty="0">
                <a:highlight>
                  <a:srgbClr val="FFFF00"/>
                </a:highlight>
              </a:rPr>
              <a:t>Type 2 </a:t>
            </a:r>
            <a:r>
              <a:rPr lang="en-US" altLang="en-US" dirty="0"/>
              <a:t>– store as files in file system provided by host OS</a:t>
            </a:r>
          </a:p>
          <a:p>
            <a:r>
              <a:rPr lang="en-US" altLang="en-US" dirty="0"/>
              <a:t>Duplicate file -&gt; create new guest</a:t>
            </a:r>
          </a:p>
          <a:p>
            <a:r>
              <a:rPr lang="en-US" altLang="en-US" dirty="0"/>
              <a:t>Move file to another system -&gt; move guest</a:t>
            </a:r>
          </a:p>
          <a:p>
            <a:r>
              <a:rPr lang="en-US" altLang="en-US" b="1" dirty="0">
                <a:solidFill>
                  <a:srgbClr val="006699"/>
                </a:solidFill>
                <a:latin typeface="+mj-lt"/>
              </a:rPr>
              <a:t>Physical-to-virtual</a:t>
            </a:r>
            <a:r>
              <a:rPr lang="en-US" altLang="en-US" b="1" dirty="0">
                <a:solidFill>
                  <a:srgbClr val="3366FF"/>
                </a:solidFill>
              </a:rPr>
              <a:t> </a:t>
            </a:r>
            <a:r>
              <a:rPr lang="en-US" altLang="en-US" dirty="0"/>
              <a:t>(</a:t>
            </a:r>
            <a:r>
              <a:rPr lang="en-US" altLang="en-US" b="1" dirty="0">
                <a:solidFill>
                  <a:srgbClr val="006699"/>
                </a:solidFill>
                <a:latin typeface="+mj-lt"/>
              </a:rPr>
              <a:t>P-to-V</a:t>
            </a:r>
            <a:r>
              <a:rPr lang="en-US" altLang="en-US" dirty="0"/>
              <a:t>) convert native disk blocks into VMM format</a:t>
            </a:r>
          </a:p>
          <a:p>
            <a:r>
              <a:rPr lang="en-US" altLang="en-US" b="1" dirty="0">
                <a:solidFill>
                  <a:srgbClr val="006699"/>
                </a:solidFill>
                <a:latin typeface="+mj-lt"/>
              </a:rPr>
              <a:t>Virtual-to-physical</a:t>
            </a:r>
            <a:r>
              <a:rPr lang="en-US" altLang="en-US" b="1" dirty="0">
                <a:solidFill>
                  <a:srgbClr val="3366FF"/>
                </a:solidFill>
              </a:rPr>
              <a:t> </a:t>
            </a:r>
            <a:r>
              <a:rPr lang="en-US" altLang="en-US" dirty="0"/>
              <a:t>(</a:t>
            </a:r>
            <a:r>
              <a:rPr lang="en-US" altLang="en-US" b="1" dirty="0">
                <a:solidFill>
                  <a:srgbClr val="006699"/>
                </a:solidFill>
                <a:latin typeface="+mj-lt"/>
              </a:rPr>
              <a:t>V-to-P</a:t>
            </a:r>
            <a:r>
              <a:rPr lang="en-US" altLang="en-US" dirty="0"/>
              <a:t>) convert from virtual format to native or disk format</a:t>
            </a:r>
          </a:p>
          <a:p>
            <a:r>
              <a:rPr lang="en-US" altLang="en-US" dirty="0"/>
              <a:t>VMM also needs to provide access to network attached storage (just networking) and other disk images, disk partitions, disks, etc.</a:t>
            </a:r>
          </a:p>
          <a:p>
            <a:pPr marL="457200" lvl="1" indent="0">
              <a:buNone/>
            </a:pPr>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FA2408D2-E561-4BEC-83A1-3F9E9436717B}"/>
              </a:ext>
            </a:extLst>
          </p:cNvPr>
          <p:cNvSpPr>
            <a:spLocks noGrp="1" noChangeArrowheads="1"/>
          </p:cNvSpPr>
          <p:nvPr>
            <p:ph type="title"/>
          </p:nvPr>
        </p:nvSpPr>
        <p:spPr>
          <a:xfrm>
            <a:off x="2177596" y="235794"/>
            <a:ext cx="8229600" cy="576263"/>
          </a:xfrm>
        </p:spPr>
        <p:txBody>
          <a:bodyPr/>
          <a:lstStyle/>
          <a:p>
            <a:r>
              <a:rPr lang="en-US" altLang="en-US" dirty="0"/>
              <a:t>OS Component – Live Migration</a:t>
            </a:r>
          </a:p>
        </p:txBody>
      </p:sp>
      <p:sp>
        <p:nvSpPr>
          <p:cNvPr id="49154" name="Content Placeholder 2">
            <a:extLst>
              <a:ext uri="{FF2B5EF4-FFF2-40B4-BE49-F238E27FC236}">
                <a16:creationId xmlns:a16="http://schemas.microsoft.com/office/drawing/2014/main" id="{2460F977-2FC6-4A51-B89D-D9B57409D4AF}"/>
              </a:ext>
            </a:extLst>
          </p:cNvPr>
          <p:cNvSpPr>
            <a:spLocks noGrp="1" noChangeArrowheads="1"/>
          </p:cNvSpPr>
          <p:nvPr>
            <p:ph idx="1"/>
          </p:nvPr>
        </p:nvSpPr>
        <p:spPr>
          <a:xfrm>
            <a:off x="590229" y="1081997"/>
            <a:ext cx="10880281" cy="4970462"/>
          </a:xfrm>
        </p:spPr>
        <p:txBody>
          <a:bodyPr/>
          <a:lstStyle/>
          <a:p>
            <a:r>
              <a:rPr lang="en-US" altLang="en-US" sz="1700" dirty="0">
                <a:highlight>
                  <a:srgbClr val="FFFF00"/>
                </a:highlight>
              </a:rPr>
              <a:t>Taking advantage of VMM features leads to new functionality not found on general operating systems such as live migration</a:t>
            </a:r>
          </a:p>
          <a:p>
            <a:r>
              <a:rPr lang="en-US" altLang="en-US" sz="1700" dirty="0"/>
              <a:t>Running guest can be moved between systems, without interrupting user access to the guest or its apps</a:t>
            </a:r>
          </a:p>
          <a:p>
            <a:endParaRPr lang="en-US" altLang="en-US" sz="1700" dirty="0"/>
          </a:p>
          <a:p>
            <a:r>
              <a:rPr lang="en-US" altLang="en-US" sz="1700" dirty="0"/>
              <a:t>Very useful for resource management, maintenance downtime windows, etc.</a:t>
            </a:r>
          </a:p>
          <a:p>
            <a:pPr lvl="1">
              <a:buFont typeface="Arial" panose="020B0604020202020204" pitchFamily="34" charset="0"/>
              <a:buAutoNum type="arabicPeriod"/>
            </a:pPr>
            <a:r>
              <a:rPr lang="en-US" altLang="en-US" sz="1700" dirty="0"/>
              <a:t>The source VMM establishes a connection with the target VMM</a:t>
            </a:r>
          </a:p>
          <a:p>
            <a:pPr lvl="1">
              <a:buFont typeface="Arial" panose="020B0604020202020204" pitchFamily="34" charset="0"/>
              <a:buAutoNum type="arabicPeriod"/>
            </a:pPr>
            <a:r>
              <a:rPr lang="en-US" altLang="en-US" sz="1700" dirty="0"/>
              <a:t>The target creates a new guest by creating a new VCPU, etc. </a:t>
            </a:r>
          </a:p>
          <a:p>
            <a:pPr lvl="1">
              <a:buFont typeface="Arial" panose="020B0604020202020204" pitchFamily="34" charset="0"/>
              <a:buAutoNum type="arabicPeriod"/>
            </a:pPr>
            <a:r>
              <a:rPr lang="en-US" altLang="en-US" sz="1700" dirty="0"/>
              <a:t>The source sends all read-only guest memory pages to the target</a:t>
            </a:r>
          </a:p>
          <a:p>
            <a:pPr lvl="1">
              <a:buFont typeface="Arial" panose="020B0604020202020204" pitchFamily="34" charset="0"/>
              <a:buAutoNum type="arabicPeriod"/>
            </a:pPr>
            <a:r>
              <a:rPr lang="en-US" altLang="en-US" sz="1700" dirty="0"/>
              <a:t>The source sends all read-write pages to the target, marking them as clean </a:t>
            </a:r>
          </a:p>
          <a:p>
            <a:pPr lvl="1">
              <a:buFont typeface="Arial" panose="020B0604020202020204" pitchFamily="34" charset="0"/>
              <a:buAutoNum type="arabicPeriod"/>
            </a:pPr>
            <a:r>
              <a:rPr lang="en-US" altLang="en-US" sz="1700" dirty="0"/>
              <a:t>The source repeats step 4, as during that step some pages were probably modified by the guest and are now dirty</a:t>
            </a:r>
          </a:p>
          <a:p>
            <a:pPr lvl="1">
              <a:buFont typeface="Arial" panose="020B0604020202020204" pitchFamily="34" charset="0"/>
              <a:buAutoNum type="arabicPeriod"/>
            </a:pPr>
            <a:r>
              <a:rPr lang="en-US" altLang="en-US" sz="1700" dirty="0"/>
              <a:t>When cycle of steps 4 and 5 becomes very short, source VMM freezes guest, sends VCPU’s final state, sends other state details, sends final dirty pages, and tells target to start running the guest</a:t>
            </a:r>
          </a:p>
          <a:p>
            <a:pPr lvl="2"/>
            <a:r>
              <a:rPr lang="en-US" altLang="en-US" sz="1700" dirty="0"/>
              <a:t>Once target acknowledges that guest running, source terminates guest</a:t>
            </a:r>
          </a:p>
          <a:p>
            <a:pPr lvl="2"/>
            <a:endParaRPr lang="en-US" altLang="en-US" sz="1700" dirty="0"/>
          </a:p>
          <a:p>
            <a:pPr>
              <a:buFont typeface="Monotype Sorts" pitchFamily="-84" charset="2"/>
              <a:buNone/>
            </a:pPr>
            <a:endParaRPr lang="en-US" altLang="en-US" sz="1700" dirty="0">
              <a:latin typeface="Courier New" panose="02070309020205020404" pitchFamily="49" charset="0"/>
              <a:cs typeface="Courier New" panose="02070309020205020404" pitchFamily="49"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28DD5035-6219-43A4-B2FE-EEA993FBC03B}"/>
              </a:ext>
            </a:extLst>
          </p:cNvPr>
          <p:cNvSpPr>
            <a:spLocks noGrp="1" noChangeArrowheads="1"/>
          </p:cNvSpPr>
          <p:nvPr>
            <p:ph type="title"/>
          </p:nvPr>
        </p:nvSpPr>
        <p:spPr>
          <a:xfrm>
            <a:off x="2417238" y="245126"/>
            <a:ext cx="8001000" cy="576263"/>
          </a:xfrm>
        </p:spPr>
        <p:txBody>
          <a:bodyPr/>
          <a:lstStyle/>
          <a:p>
            <a:r>
              <a:rPr lang="en-US" altLang="en-US" sz="3000" dirty="0"/>
              <a:t>Live Migration of Guest Between Servers</a:t>
            </a:r>
          </a:p>
        </p:txBody>
      </p:sp>
      <p:pic>
        <p:nvPicPr>
          <p:cNvPr id="50178" name="Content Placeholder 3" descr="16_08.pdf">
            <a:extLst>
              <a:ext uri="{FF2B5EF4-FFF2-40B4-BE49-F238E27FC236}">
                <a16:creationId xmlns:a16="http://schemas.microsoft.com/office/drawing/2014/main" id="{2AE8574B-6C79-4292-BCF3-0F210442D9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7900" b="-17900"/>
          <a:stretch>
            <a:fillRect/>
          </a:stretch>
        </p:blipFill>
        <p:spPr>
          <a:xfrm>
            <a:off x="2555875" y="1411289"/>
            <a:ext cx="7454900" cy="4105275"/>
          </a:xfr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5BDBD612-EC33-48E1-8B5D-257E309B64F0}"/>
              </a:ext>
            </a:extLst>
          </p:cNvPr>
          <p:cNvSpPr>
            <a:spLocks noGrp="1" noChangeArrowheads="1"/>
          </p:cNvSpPr>
          <p:nvPr>
            <p:ph type="title"/>
          </p:nvPr>
        </p:nvSpPr>
        <p:spPr>
          <a:xfrm>
            <a:off x="2083543" y="248494"/>
            <a:ext cx="8229600" cy="576263"/>
          </a:xfrm>
        </p:spPr>
        <p:txBody>
          <a:bodyPr/>
          <a:lstStyle/>
          <a:p>
            <a:r>
              <a:rPr lang="en-US" altLang="en-US" dirty="0"/>
              <a:t>Examples – VMware Workstation</a:t>
            </a:r>
          </a:p>
        </p:txBody>
      </p:sp>
      <p:sp>
        <p:nvSpPr>
          <p:cNvPr id="40962" name="Content Placeholder 2">
            <a:extLst>
              <a:ext uri="{FF2B5EF4-FFF2-40B4-BE49-F238E27FC236}">
                <a16:creationId xmlns:a16="http://schemas.microsoft.com/office/drawing/2014/main" id="{EA6A0F27-9CD7-A44F-B996-BFB0F7B76AE5}"/>
              </a:ext>
            </a:extLst>
          </p:cNvPr>
          <p:cNvSpPr>
            <a:spLocks noGrp="1"/>
          </p:cNvSpPr>
          <p:nvPr>
            <p:ph idx="1"/>
          </p:nvPr>
        </p:nvSpPr>
        <p:spPr>
          <a:xfrm>
            <a:off x="615094" y="1163637"/>
            <a:ext cx="9964167" cy="4530725"/>
          </a:xfrm>
        </p:spPr>
        <p:txBody>
          <a:bodyPr/>
          <a:lstStyle/>
          <a:p>
            <a:pPr>
              <a:defRPr/>
            </a:pPr>
            <a:r>
              <a:rPr lang="en-US" dirty="0">
                <a:ea typeface="ＭＳ Ｐゴシック" charset="0"/>
              </a:rPr>
              <a:t>VMware Workstation runs on x86, provides VMM for guests</a:t>
            </a:r>
          </a:p>
          <a:p>
            <a:pPr>
              <a:defRPr/>
            </a:pPr>
            <a:r>
              <a:rPr lang="en-US" dirty="0">
                <a:ea typeface="ＭＳ Ｐゴシック" charset="0"/>
              </a:rPr>
              <a:t>Runs as application on other native, installed host operating system -&gt; Type 2</a:t>
            </a:r>
          </a:p>
          <a:p>
            <a:pPr>
              <a:defRPr/>
            </a:pPr>
            <a:r>
              <a:rPr lang="en-US" dirty="0">
                <a:ea typeface="ＭＳ Ｐゴシック" charset="0"/>
              </a:rPr>
              <a:t>Lots of guests possible, including Windows, Linux, etc. all runnable concurrently (as resources allow)</a:t>
            </a:r>
          </a:p>
          <a:p>
            <a:pPr>
              <a:defRPr/>
            </a:pPr>
            <a:r>
              <a:rPr lang="en-US" dirty="0">
                <a:ea typeface="ＭＳ Ｐゴシック" charset="0"/>
              </a:rPr>
              <a:t>Virtualization layer abstracts underlying HW, providing guest with is own virtual CPUs, memory, disk drives, network interfaces, etc.</a:t>
            </a:r>
          </a:p>
          <a:p>
            <a:pPr>
              <a:defRPr/>
            </a:pPr>
            <a:r>
              <a:rPr lang="en-US" dirty="0">
                <a:ea typeface="ＭＳ Ｐゴシック" charset="0"/>
              </a:rPr>
              <a:t>Physical disks can be provided to guests, or virtual physical disks (just files within host file system)</a:t>
            </a:r>
          </a:p>
          <a:p>
            <a:pPr marL="0"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5D86F4CE-13C0-4060-8645-A9434C1BCF29}"/>
              </a:ext>
            </a:extLst>
          </p:cNvPr>
          <p:cNvSpPr>
            <a:spLocks noGrp="1" noChangeArrowheads="1"/>
          </p:cNvSpPr>
          <p:nvPr>
            <p:ph type="title"/>
          </p:nvPr>
        </p:nvSpPr>
        <p:spPr>
          <a:xfrm>
            <a:off x="2240219" y="249079"/>
            <a:ext cx="8229600" cy="576263"/>
          </a:xfrm>
        </p:spPr>
        <p:txBody>
          <a:bodyPr/>
          <a:lstStyle/>
          <a:p>
            <a:r>
              <a:rPr lang="en-US" altLang="en-US" dirty="0"/>
              <a:t>VMware Workstation Architecture</a:t>
            </a:r>
          </a:p>
        </p:txBody>
      </p:sp>
      <p:pic>
        <p:nvPicPr>
          <p:cNvPr id="52226" name="Content Placeholder 3" descr="16_09.pdf">
            <a:extLst>
              <a:ext uri="{FF2B5EF4-FFF2-40B4-BE49-F238E27FC236}">
                <a16:creationId xmlns:a16="http://schemas.microsoft.com/office/drawing/2014/main" id="{498E964B-2A4C-43F5-AB73-504537AF15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153" r="-14153"/>
          <a:stretch>
            <a:fillRect/>
          </a:stretch>
        </p:blipFill>
        <p:spPr>
          <a:xfrm>
            <a:off x="2429652" y="1204136"/>
            <a:ext cx="7627938" cy="4200525"/>
          </a:xfr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6D2E1701-4818-4F21-8793-CC16905CC1D6}"/>
              </a:ext>
            </a:extLst>
          </p:cNvPr>
          <p:cNvSpPr>
            <a:spLocks noGrp="1" noChangeArrowheads="1"/>
          </p:cNvSpPr>
          <p:nvPr>
            <p:ph type="title"/>
          </p:nvPr>
        </p:nvSpPr>
        <p:spPr>
          <a:xfrm>
            <a:off x="2247867" y="244121"/>
            <a:ext cx="8229600" cy="576262"/>
          </a:xfrm>
        </p:spPr>
        <p:txBody>
          <a:bodyPr/>
          <a:lstStyle/>
          <a:p>
            <a:r>
              <a:rPr lang="en-US" altLang="en-US" dirty="0"/>
              <a:t>Examples – Java Virtual Machine</a:t>
            </a:r>
          </a:p>
        </p:txBody>
      </p:sp>
      <p:sp>
        <p:nvSpPr>
          <p:cNvPr id="40962" name="Content Placeholder 2">
            <a:extLst>
              <a:ext uri="{FF2B5EF4-FFF2-40B4-BE49-F238E27FC236}">
                <a16:creationId xmlns:a16="http://schemas.microsoft.com/office/drawing/2014/main" id="{CF310F91-BFD2-1C41-94D4-CC7D994E26F8}"/>
              </a:ext>
            </a:extLst>
          </p:cNvPr>
          <p:cNvSpPr>
            <a:spLocks noGrp="1"/>
          </p:cNvSpPr>
          <p:nvPr>
            <p:ph idx="1"/>
          </p:nvPr>
        </p:nvSpPr>
        <p:spPr>
          <a:xfrm>
            <a:off x="798456" y="1028700"/>
            <a:ext cx="10475286" cy="4800600"/>
          </a:xfrm>
        </p:spPr>
        <p:txBody>
          <a:bodyPr/>
          <a:lstStyle/>
          <a:p>
            <a:pPr>
              <a:defRPr/>
            </a:pPr>
            <a:r>
              <a:rPr lang="en-US" dirty="0">
                <a:ea typeface="ＭＳ Ｐゴシック" charset="0"/>
              </a:rPr>
              <a:t>Example of programming-environment virtualization</a:t>
            </a:r>
          </a:p>
          <a:p>
            <a:pPr>
              <a:defRPr/>
            </a:pPr>
            <a:r>
              <a:rPr lang="en-US" dirty="0">
                <a:ea typeface="ＭＳ Ｐゴシック" charset="0"/>
              </a:rPr>
              <a:t>Very popular language / application environment invented by Sun Microsystems in 1995</a:t>
            </a:r>
          </a:p>
          <a:p>
            <a:pPr>
              <a:defRPr/>
            </a:pPr>
            <a:r>
              <a:rPr lang="en-US" dirty="0">
                <a:highlight>
                  <a:srgbClr val="FFFF00"/>
                </a:highlight>
                <a:ea typeface="ＭＳ Ｐゴシック" charset="0"/>
              </a:rPr>
              <a:t>Write once, run anywhere</a:t>
            </a:r>
          </a:p>
          <a:p>
            <a:pPr>
              <a:defRPr/>
            </a:pPr>
            <a:r>
              <a:rPr lang="en-US" dirty="0">
                <a:ea typeface="ＭＳ Ｐゴシック" charset="0"/>
              </a:rPr>
              <a:t>Includes language specification (Java), API library, Java virtual machine (JVM)</a:t>
            </a:r>
          </a:p>
          <a:p>
            <a:pPr>
              <a:defRPr/>
            </a:pPr>
            <a:r>
              <a:rPr lang="en-US" dirty="0">
                <a:ea typeface="ＭＳ Ｐゴシック" charset="0"/>
              </a:rPr>
              <a:t>Java objects specified by class construct, Java program is one or more objects</a:t>
            </a:r>
          </a:p>
          <a:p>
            <a:pPr>
              <a:defRPr/>
            </a:pPr>
            <a:r>
              <a:rPr lang="en-US" dirty="0">
                <a:ea typeface="ＭＳ Ｐゴシック" charset="0"/>
              </a:rPr>
              <a:t>Each Java object compiled into architecture-neutral </a:t>
            </a:r>
            <a:r>
              <a:rPr lang="en-US" b="1" dirty="0" err="1">
                <a:solidFill>
                  <a:srgbClr val="006699"/>
                </a:solidFill>
                <a:latin typeface="+mj-lt"/>
              </a:rPr>
              <a:t>bytecode</a:t>
            </a:r>
            <a:r>
              <a:rPr lang="en-US" dirty="0">
                <a:ea typeface="ＭＳ Ｐゴシック" charset="0"/>
              </a:rPr>
              <a:t> output (</a:t>
            </a:r>
            <a:r>
              <a:rPr lang="en-US" b="1" dirty="0">
                <a:latin typeface="Courier New"/>
                <a:ea typeface="ＭＳ Ｐゴシック" charset="0"/>
                <a:cs typeface="Courier New"/>
              </a:rPr>
              <a:t>.class</a:t>
            </a:r>
            <a:r>
              <a:rPr lang="en-US" dirty="0">
                <a:ea typeface="ＭＳ Ｐゴシック" charset="0"/>
              </a:rPr>
              <a:t>) which JVM </a:t>
            </a:r>
            <a:r>
              <a:rPr lang="en-US" b="1" dirty="0">
                <a:solidFill>
                  <a:srgbClr val="006699"/>
                </a:solidFill>
                <a:latin typeface="+mj-lt"/>
              </a:rPr>
              <a:t>class loader </a:t>
            </a:r>
            <a:r>
              <a:rPr lang="en-US" dirty="0">
                <a:ea typeface="ＭＳ Ｐゴシック" charset="0"/>
              </a:rPr>
              <a:t>loads</a:t>
            </a:r>
          </a:p>
          <a:p>
            <a:pPr>
              <a:defRPr/>
            </a:pPr>
            <a:r>
              <a:rPr lang="en-US" dirty="0">
                <a:ea typeface="ＭＳ Ｐゴシック" charset="0"/>
              </a:rPr>
              <a:t>JVM compiled per architecture, reads </a:t>
            </a:r>
            <a:r>
              <a:rPr lang="en-US" dirty="0" err="1">
                <a:ea typeface="ＭＳ Ｐゴシック" charset="0"/>
              </a:rPr>
              <a:t>bytecode</a:t>
            </a:r>
            <a:r>
              <a:rPr lang="en-US" dirty="0">
                <a:ea typeface="ＭＳ Ｐゴシック" charset="0"/>
              </a:rPr>
              <a:t> and executes</a:t>
            </a:r>
          </a:p>
          <a:p>
            <a:pPr>
              <a:defRPr/>
            </a:pPr>
            <a:r>
              <a:rPr lang="en-US" dirty="0">
                <a:ea typeface="ＭＳ Ｐゴシック" charset="0"/>
              </a:rPr>
              <a:t>Includes </a:t>
            </a:r>
            <a:r>
              <a:rPr lang="en-US" b="1" dirty="0">
                <a:solidFill>
                  <a:srgbClr val="006699"/>
                </a:solidFill>
                <a:latin typeface="+mj-lt"/>
              </a:rPr>
              <a:t>garbage</a:t>
            </a:r>
            <a:r>
              <a:rPr lang="en-US" b="1" dirty="0">
                <a:solidFill>
                  <a:srgbClr val="3366FF"/>
                </a:solidFill>
                <a:ea typeface="ＭＳ Ｐゴシック" charset="0"/>
              </a:rPr>
              <a:t> </a:t>
            </a:r>
            <a:r>
              <a:rPr lang="en-US" b="1" dirty="0">
                <a:solidFill>
                  <a:srgbClr val="006699"/>
                </a:solidFill>
                <a:latin typeface="+mj-lt"/>
              </a:rPr>
              <a:t>collection</a:t>
            </a:r>
            <a:r>
              <a:rPr lang="en-US" b="1" dirty="0">
                <a:solidFill>
                  <a:srgbClr val="3366FF"/>
                </a:solidFill>
                <a:ea typeface="ＭＳ Ｐゴシック" charset="0"/>
              </a:rPr>
              <a:t> </a:t>
            </a:r>
            <a:r>
              <a:rPr lang="en-US" dirty="0">
                <a:ea typeface="ＭＳ Ｐゴシック" charset="0"/>
              </a:rPr>
              <a:t>to reclaim memory no longer in use</a:t>
            </a:r>
          </a:p>
          <a:p>
            <a:pPr>
              <a:defRPr/>
            </a:pPr>
            <a:r>
              <a:rPr lang="en-US" dirty="0">
                <a:ea typeface="ＭＳ Ｐゴシック" charset="0"/>
              </a:rPr>
              <a:t>Made faster by </a:t>
            </a:r>
            <a:r>
              <a:rPr lang="en-US" b="1" dirty="0">
                <a:solidFill>
                  <a:srgbClr val="006699"/>
                </a:solidFill>
                <a:latin typeface="+mj-lt"/>
              </a:rPr>
              <a:t>just-in-time</a:t>
            </a:r>
            <a:r>
              <a:rPr lang="en-US" b="1" dirty="0">
                <a:solidFill>
                  <a:srgbClr val="3366FF"/>
                </a:solidFill>
                <a:ea typeface="ＭＳ Ｐゴシック" charset="0"/>
              </a:rPr>
              <a:t> </a:t>
            </a:r>
            <a:r>
              <a:rPr lang="en-US" dirty="0">
                <a:ea typeface="ＭＳ Ｐゴシック" charset="0"/>
              </a:rPr>
              <a:t>(</a:t>
            </a:r>
            <a:r>
              <a:rPr lang="en-US" b="1" dirty="0">
                <a:solidFill>
                  <a:srgbClr val="006699"/>
                </a:solidFill>
                <a:latin typeface="+mj-lt"/>
              </a:rPr>
              <a:t>JIT</a:t>
            </a:r>
            <a:r>
              <a:rPr lang="en-US" dirty="0">
                <a:ea typeface="ＭＳ Ｐゴシック" charset="0"/>
              </a:rPr>
              <a:t>) compiler that turns </a:t>
            </a:r>
            <a:r>
              <a:rPr lang="en-US" dirty="0" err="1">
                <a:ea typeface="ＭＳ Ｐゴシック" charset="0"/>
              </a:rPr>
              <a:t>bytecodes</a:t>
            </a:r>
            <a:r>
              <a:rPr lang="en-US" dirty="0">
                <a:ea typeface="ＭＳ Ｐゴシック" charset="0"/>
              </a:rPr>
              <a:t> into native code and caches them</a:t>
            </a:r>
          </a:p>
          <a:p>
            <a:pPr marL="0"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(2/6)</a:t>
            </a:r>
            <a:br>
              <a:rPr lang="en-US" dirty="0"/>
            </a:br>
            <a:r>
              <a:rPr lang="en-US" b="1" dirty="0"/>
              <a:t>Web Technology</a:t>
            </a:r>
          </a:p>
        </p:txBody>
      </p:sp>
      <p:sp>
        <p:nvSpPr>
          <p:cNvPr id="3" name="Content Placeholder 2"/>
          <p:cNvSpPr>
            <a:spLocks noGrp="1"/>
          </p:cNvSpPr>
          <p:nvPr>
            <p:ph idx="1"/>
          </p:nvPr>
        </p:nvSpPr>
        <p:spPr/>
        <p:txBody>
          <a:bodyPr/>
          <a:lstStyle/>
          <a:p>
            <a:r>
              <a:rPr lang="en-US" dirty="0"/>
              <a:t>Web is both the implementation medium and the management interface for cloud services.</a:t>
            </a:r>
          </a:p>
          <a:p>
            <a:pPr lvl="1"/>
            <a:r>
              <a:rPr lang="en-US" dirty="0"/>
              <a:t>web browser universality</a:t>
            </a:r>
          </a:p>
          <a:p>
            <a:pPr lvl="1"/>
            <a:r>
              <a:rPr lang="en-US" dirty="0"/>
              <a:t>ease of web-based service development</a:t>
            </a:r>
          </a:p>
          <a:p>
            <a:endParaRPr lang="en-US" dirty="0"/>
          </a:p>
          <a:p>
            <a:r>
              <a:rPr lang="en-US" dirty="0"/>
              <a:t>Web technologies that are related to cloud services</a:t>
            </a:r>
          </a:p>
          <a:p>
            <a:pPr lvl="1"/>
            <a:r>
              <a:rPr lang="en-US" dirty="0"/>
              <a:t>Basic Web technologies</a:t>
            </a:r>
          </a:p>
          <a:p>
            <a:pPr lvl="2"/>
            <a:r>
              <a:rPr lang="en-US" dirty="0"/>
              <a:t>web browsers, web servers, and standardized protocols (URL, HTTP, and HTML)</a:t>
            </a:r>
          </a:p>
          <a:p>
            <a:pPr lvl="1"/>
            <a:r>
              <a:rPr lang="en-US" dirty="0"/>
              <a:t>Web applications</a:t>
            </a:r>
          </a:p>
          <a:p>
            <a:endParaRPr lang="en-US" dirty="0"/>
          </a:p>
        </p:txBody>
      </p:sp>
      <p:sp>
        <p:nvSpPr>
          <p:cNvPr id="4" name="Slide Number Placeholder 3">
            <a:extLst>
              <a:ext uri="{FF2B5EF4-FFF2-40B4-BE49-F238E27FC236}">
                <a16:creationId xmlns:a16="http://schemas.microsoft.com/office/drawing/2014/main" id="{72C74C9B-A461-CC4F-8789-A8047B484AA8}"/>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5" name="Footer Placeholder 4">
            <a:extLst>
              <a:ext uri="{FF2B5EF4-FFF2-40B4-BE49-F238E27FC236}">
                <a16:creationId xmlns:a16="http://schemas.microsoft.com/office/drawing/2014/main" id="{61FBE8B0-4286-1247-AD92-0C7D13B528F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057648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D814B26-D5C3-46C5-842A-E6D9FA781E44}"/>
              </a:ext>
            </a:extLst>
          </p:cNvPr>
          <p:cNvSpPr>
            <a:spLocks noGrp="1" noChangeArrowheads="1"/>
          </p:cNvSpPr>
          <p:nvPr>
            <p:ph type="title"/>
          </p:nvPr>
        </p:nvSpPr>
        <p:spPr>
          <a:xfrm>
            <a:off x="1981200" y="245128"/>
            <a:ext cx="8229600" cy="576263"/>
          </a:xfrm>
        </p:spPr>
        <p:txBody>
          <a:bodyPr/>
          <a:lstStyle/>
          <a:p>
            <a:r>
              <a:rPr lang="en-US" altLang="en-US" dirty="0"/>
              <a:t>The Java Virtual Machine</a:t>
            </a:r>
          </a:p>
        </p:txBody>
      </p:sp>
      <p:pic>
        <p:nvPicPr>
          <p:cNvPr id="54274" name="Content Placeholder 3" descr="16_10.pdf">
            <a:extLst>
              <a:ext uri="{FF2B5EF4-FFF2-40B4-BE49-F238E27FC236}">
                <a16:creationId xmlns:a16="http://schemas.microsoft.com/office/drawing/2014/main" id="{DB9298D4-57C5-4C76-B64E-9732FC6BE1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8986" b="-8986"/>
          <a:stretch>
            <a:fillRect/>
          </a:stretch>
        </p:blipFill>
        <p:spPr>
          <a:xfrm>
            <a:off x="3358081" y="1606325"/>
            <a:ext cx="5332412" cy="2935287"/>
          </a:xfr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40CAF56-CC52-4EAA-A552-7EDAE2C4BB92}"/>
              </a:ext>
            </a:extLst>
          </p:cNvPr>
          <p:cNvSpPr>
            <a:spLocks noGrp="1" noChangeArrowheads="1"/>
          </p:cNvSpPr>
          <p:nvPr>
            <p:ph type="ctrTitle"/>
          </p:nvPr>
        </p:nvSpPr>
        <p:spPr>
          <a:xfrm>
            <a:off x="2209800" y="814388"/>
            <a:ext cx="7772400" cy="2127250"/>
          </a:xfrm>
        </p:spPr>
        <p:txBody>
          <a:bodyPr/>
          <a:lstStyle/>
          <a:p>
            <a:pPr eaLnBrk="1" hangingPunct="1"/>
            <a:r>
              <a:rPr lang="en-US" altLang="en-US"/>
              <a:t>End of Chapter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A276-4E28-B44C-A2BB-0815A2CFA7F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C19CE1F-9D48-4F48-9D0D-4877FCE48636}"/>
              </a:ext>
            </a:extLst>
          </p:cNvPr>
          <p:cNvSpPr>
            <a:spLocks noGrp="1"/>
          </p:cNvSpPr>
          <p:nvPr>
            <p:ph idx="1"/>
          </p:nvPr>
        </p:nvSpPr>
        <p:spPr/>
        <p:txBody>
          <a:bodyPr/>
          <a:lstStyle/>
          <a:p>
            <a:r>
              <a:rPr lang="en-US" sz="2000" dirty="0"/>
              <a:t>So far, we learned about the basic cloud services (including compute, storage, networking, and storage).</a:t>
            </a:r>
          </a:p>
          <a:p>
            <a:endParaRPr lang="en-US" sz="2000" dirty="0"/>
          </a:p>
          <a:p>
            <a:r>
              <a:rPr lang="en-US" sz="2000" dirty="0"/>
              <a:t>In this part of the course, we are going talk about </a:t>
            </a:r>
            <a:r>
              <a:rPr lang="en-US" sz="2000" dirty="0" err="1"/>
              <a:t>theortical</a:t>
            </a:r>
            <a:r>
              <a:rPr lang="en-US" sz="2000" dirty="0"/>
              <a:t> concepts behind cloud computing.</a:t>
            </a:r>
          </a:p>
          <a:p>
            <a:endParaRPr lang="en-US" sz="2000" dirty="0"/>
          </a:p>
          <a:p>
            <a:r>
              <a:rPr lang="en-US" sz="2000" dirty="0"/>
              <a:t>The design and use of computers encountered a lot of advances over the previous decades, however, still the same </a:t>
            </a:r>
            <a:r>
              <a:rPr lang="en-US" sz="2000" u="sng" dirty="0"/>
              <a:t>basic concepts </a:t>
            </a:r>
            <a:r>
              <a:rPr lang="en-US" sz="2000" dirty="0"/>
              <a:t>are used </a:t>
            </a:r>
          </a:p>
          <a:p>
            <a:pPr marL="0" indent="0">
              <a:buNone/>
            </a:pPr>
            <a:endParaRPr lang="en-US" sz="2000" dirty="0"/>
          </a:p>
          <a:p>
            <a:r>
              <a:rPr lang="en-US" sz="2000" dirty="0"/>
              <a:t>Cloud computing is a branch of </a:t>
            </a:r>
            <a:r>
              <a:rPr lang="en-US" sz="2000" b="1" dirty="0"/>
              <a:t>Distributed Computing</a:t>
            </a:r>
            <a:r>
              <a:rPr lang="en-US" sz="2000" dirty="0"/>
              <a:t>.</a:t>
            </a:r>
          </a:p>
          <a:p>
            <a:endParaRPr lang="en-US" sz="2000" dirty="0"/>
          </a:p>
          <a:p>
            <a:r>
              <a:rPr lang="en-US" sz="2000" dirty="0"/>
              <a:t>Cloud computing is implemented using several technologies that have been adopted in the various fields of computing.</a:t>
            </a:r>
          </a:p>
          <a:p>
            <a:pPr marL="342900" lvl="1" indent="0">
              <a:buNone/>
            </a:pPr>
            <a:endParaRPr lang="en-US" dirty="0"/>
          </a:p>
          <a:p>
            <a:pPr marL="342900" lvl="1" indent="0">
              <a:buNone/>
            </a:pPr>
            <a:endParaRPr lang="en-US" dirty="0"/>
          </a:p>
          <a:p>
            <a:endParaRPr lang="en-US" dirty="0"/>
          </a:p>
          <a:p>
            <a:pPr marL="342900" lvl="1" indent="0">
              <a:buNone/>
            </a:pPr>
            <a:endParaRPr lang="en-US" dirty="0"/>
          </a:p>
        </p:txBody>
      </p:sp>
      <p:sp>
        <p:nvSpPr>
          <p:cNvPr id="4" name="Footer Placeholder 3">
            <a:extLst>
              <a:ext uri="{FF2B5EF4-FFF2-40B4-BE49-F238E27FC236}">
                <a16:creationId xmlns:a16="http://schemas.microsoft.com/office/drawing/2014/main" id="{F37357EE-04E5-1642-A44F-7C601D775F0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5FBF413-8AF4-D340-BC5C-CF75E8086550}"/>
              </a:ext>
            </a:extLst>
          </p:cNvPr>
          <p:cNvSpPr>
            <a:spLocks noGrp="1"/>
          </p:cNvSpPr>
          <p:nvPr>
            <p:ph type="sldNum" sz="quarter" idx="12"/>
          </p:nvPr>
        </p:nvSpPr>
        <p:spPr/>
        <p:txBody>
          <a:bodyPr/>
          <a:lstStyle/>
          <a:p>
            <a:fld id="{5BD03FC5-F6F7-2D49-A698-7E5772AF60BC}" type="slidenum">
              <a:rPr lang="en-US" smtClean="0"/>
              <a:t>2</a:t>
            </a:fld>
            <a:endParaRPr lang="en-US" dirty="0"/>
          </a:p>
        </p:txBody>
      </p:sp>
    </p:spTree>
    <p:extLst>
      <p:ext uri="{BB962C8B-B14F-4D97-AF65-F5344CB8AC3E}">
        <p14:creationId xmlns:p14="http://schemas.microsoft.com/office/powerpoint/2010/main" val="414828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Web Technology</a:t>
            </a:r>
          </a:p>
        </p:txBody>
      </p:sp>
      <p:sp>
        <p:nvSpPr>
          <p:cNvPr id="3" name="Content Placeholder 2"/>
          <p:cNvSpPr>
            <a:spLocks noGrp="1"/>
          </p:cNvSpPr>
          <p:nvPr>
            <p:ph idx="1"/>
          </p:nvPr>
        </p:nvSpPr>
        <p:spPr/>
        <p:txBody>
          <a:bodyPr/>
          <a:lstStyle/>
          <a:p>
            <a:r>
              <a:rPr lang="en-US" dirty="0"/>
              <a:t>Web = browser client + Web Server</a:t>
            </a:r>
          </a:p>
          <a:p>
            <a:endParaRPr lang="en-US" dirty="0"/>
          </a:p>
          <a:p>
            <a:r>
              <a:rPr lang="en-US" dirty="0"/>
              <a:t>Technologies to improve web application characteristics:</a:t>
            </a:r>
          </a:p>
          <a:p>
            <a:pPr lvl="1"/>
            <a:r>
              <a:rPr lang="en-US" dirty="0"/>
              <a:t>caching services, gateways, and load balancers</a:t>
            </a:r>
          </a:p>
          <a:p>
            <a:pPr lvl="1"/>
            <a:r>
              <a:rPr lang="en-US" dirty="0"/>
              <a:t>these technologies reside in a layered architecture that is positioned between the client and the server</a:t>
            </a:r>
          </a:p>
          <a:p>
            <a:pPr lvl="1"/>
            <a:endParaRPr lang="en-US" dirty="0"/>
          </a:p>
          <a:p>
            <a:r>
              <a:rPr lang="en-US" dirty="0"/>
              <a:t>Web resources are represented using hypermedia (e.g., graphics, audio, video, or plain text)</a:t>
            </a:r>
          </a:p>
          <a:p>
            <a:pPr lvl="1"/>
            <a:r>
              <a:rPr lang="en-US" dirty="0"/>
              <a:t>some types of hypermedia resources cannot be rendered without additional software or browser plug-ins.</a:t>
            </a:r>
          </a:p>
          <a:p>
            <a:pPr lvl="1"/>
            <a:endParaRPr lang="en-US" dirty="0"/>
          </a:p>
          <a:p>
            <a:endParaRPr lang="en-US" dirty="0"/>
          </a:p>
        </p:txBody>
      </p:sp>
      <p:sp>
        <p:nvSpPr>
          <p:cNvPr id="4" name="Slide Number Placeholder 3">
            <a:extLst>
              <a:ext uri="{FF2B5EF4-FFF2-40B4-BE49-F238E27FC236}">
                <a16:creationId xmlns:a16="http://schemas.microsoft.com/office/drawing/2014/main" id="{07825BCA-A300-B641-A245-C633B78F862C}"/>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
        <p:nvSpPr>
          <p:cNvPr id="5" name="Footer Placeholder 4">
            <a:extLst>
              <a:ext uri="{FF2B5EF4-FFF2-40B4-BE49-F238E27FC236}">
                <a16:creationId xmlns:a16="http://schemas.microsoft.com/office/drawing/2014/main" id="{CAA78FC8-1EF7-0B42-8BD6-6AAD4A9CFC7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67109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F91D-605A-ED41-B747-69A490158FC2}"/>
              </a:ext>
            </a:extLst>
          </p:cNvPr>
          <p:cNvSpPr>
            <a:spLocks noGrp="1"/>
          </p:cNvSpPr>
          <p:nvPr>
            <p:ph type="title"/>
          </p:nvPr>
        </p:nvSpPr>
        <p:spPr/>
        <p:txBody>
          <a:bodyPr/>
          <a:lstStyle/>
          <a:p>
            <a:r>
              <a:rPr lang="en-US" dirty="0"/>
              <a:t>Web Standards</a:t>
            </a:r>
          </a:p>
        </p:txBody>
      </p:sp>
      <p:sp>
        <p:nvSpPr>
          <p:cNvPr id="3" name="Content Placeholder 2">
            <a:extLst>
              <a:ext uri="{FF2B5EF4-FFF2-40B4-BE49-F238E27FC236}">
                <a16:creationId xmlns:a16="http://schemas.microsoft.com/office/drawing/2014/main" id="{EF1EFE75-ED56-5F4E-8409-DA400431210F}"/>
              </a:ext>
            </a:extLst>
          </p:cNvPr>
          <p:cNvSpPr>
            <a:spLocks noGrp="1"/>
          </p:cNvSpPr>
          <p:nvPr>
            <p:ph idx="1"/>
          </p:nvPr>
        </p:nvSpPr>
        <p:spPr>
          <a:xfrm>
            <a:off x="838200" y="1592161"/>
            <a:ext cx="10515600" cy="4351338"/>
          </a:xfrm>
        </p:spPr>
        <p:txBody>
          <a:bodyPr/>
          <a:lstStyle/>
          <a:p>
            <a:r>
              <a:rPr lang="en-US" b="1" dirty="0"/>
              <a:t>Uniform Resource Locator (URL)</a:t>
            </a:r>
          </a:p>
          <a:p>
            <a:pPr lvl="1"/>
            <a:r>
              <a:rPr lang="en-US" dirty="0"/>
              <a:t>a standard syntax used for creating identifiers that point to web-based resources</a:t>
            </a:r>
          </a:p>
          <a:p>
            <a:pPr lvl="1"/>
            <a:r>
              <a:rPr lang="en-US" dirty="0"/>
              <a:t>structures using a logical network location</a:t>
            </a:r>
          </a:p>
          <a:p>
            <a:r>
              <a:rPr lang="en-US" b="1" dirty="0"/>
              <a:t>Hypertext Transfer Protocol (HTTP)</a:t>
            </a:r>
          </a:p>
          <a:p>
            <a:pPr lvl="1"/>
            <a:r>
              <a:rPr lang="en-US" dirty="0"/>
              <a:t>primary communication protocol</a:t>
            </a:r>
          </a:p>
          <a:p>
            <a:pPr lvl="1"/>
            <a:r>
              <a:rPr lang="en-US" dirty="0"/>
              <a:t>used to exchange content and data through the web</a:t>
            </a:r>
          </a:p>
          <a:p>
            <a:r>
              <a:rPr lang="en-US" b="1" dirty="0"/>
              <a:t>Markup languages (HTML and XML)</a:t>
            </a:r>
          </a:p>
          <a:p>
            <a:pPr lvl="1"/>
            <a:r>
              <a:rPr lang="en-US" dirty="0"/>
              <a:t>a lightweight means of expression web-centric data and metadata</a:t>
            </a:r>
          </a:p>
          <a:p>
            <a:pPr lvl="1"/>
            <a:r>
              <a:rPr lang="en-US" dirty="0"/>
              <a:t>HTML </a:t>
            </a:r>
            <a:r>
              <a:rPr lang="en-US" dirty="0">
                <a:sym typeface="Wingdings" pitchFamily="2" charset="2"/>
              </a:rPr>
              <a:t> used for web pages</a:t>
            </a:r>
          </a:p>
          <a:p>
            <a:pPr lvl="1"/>
            <a:r>
              <a:rPr lang="en-US" dirty="0">
                <a:sym typeface="Wingdings" pitchFamily="2" charset="2"/>
              </a:rPr>
              <a:t>XML  used for metadata</a:t>
            </a:r>
            <a:endParaRPr lang="en-US" dirty="0"/>
          </a:p>
        </p:txBody>
      </p:sp>
      <p:sp>
        <p:nvSpPr>
          <p:cNvPr id="4" name="Footer Placeholder 3">
            <a:extLst>
              <a:ext uri="{FF2B5EF4-FFF2-40B4-BE49-F238E27FC236}">
                <a16:creationId xmlns:a16="http://schemas.microsoft.com/office/drawing/2014/main" id="{8B279924-96E7-6C4C-A0C5-AFAF43E957C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AB2C6E0-8039-774E-8939-6EFDBDC94CDE}"/>
              </a:ext>
            </a:extLst>
          </p:cNvPr>
          <p:cNvSpPr>
            <a:spLocks noGrp="1"/>
          </p:cNvSpPr>
          <p:nvPr>
            <p:ph type="sldNum" sz="quarter" idx="12"/>
          </p:nvPr>
        </p:nvSpPr>
        <p:spPr/>
        <p:txBody>
          <a:bodyPr/>
          <a:lstStyle/>
          <a:p>
            <a:fld id="{200DD954-184B-4D49-AD4D-2D5B1F9D4CEC}" type="slidenum">
              <a:rPr lang="en-US" smtClean="0"/>
              <a:t>21</a:t>
            </a:fld>
            <a:endParaRPr lang="en-US"/>
          </a:p>
        </p:txBody>
      </p:sp>
      <p:pic>
        <p:nvPicPr>
          <p:cNvPr id="9" name="Picture 8">
            <a:extLst>
              <a:ext uri="{FF2B5EF4-FFF2-40B4-BE49-F238E27FC236}">
                <a16:creationId xmlns:a16="http://schemas.microsoft.com/office/drawing/2014/main" id="{3EB65299-DC31-C940-902A-179CCE81C0D5}"/>
              </a:ext>
            </a:extLst>
          </p:cNvPr>
          <p:cNvPicPr>
            <a:picLocks noChangeAspect="1"/>
          </p:cNvPicPr>
          <p:nvPr/>
        </p:nvPicPr>
        <p:blipFill>
          <a:blip r:embed="rId2"/>
          <a:stretch>
            <a:fillRect/>
          </a:stretch>
        </p:blipFill>
        <p:spPr>
          <a:xfrm>
            <a:off x="7766853" y="2654300"/>
            <a:ext cx="3695700" cy="1549400"/>
          </a:xfrm>
          <a:prstGeom prst="rect">
            <a:avLst/>
          </a:prstGeom>
        </p:spPr>
      </p:pic>
    </p:spTree>
    <p:extLst>
      <p:ext uri="{BB962C8B-B14F-4D97-AF65-F5344CB8AC3E}">
        <p14:creationId xmlns:p14="http://schemas.microsoft.com/office/powerpoint/2010/main" val="866912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20EA-CDCD-674E-81B9-B2D32B6E6DE5}"/>
              </a:ext>
            </a:extLst>
          </p:cNvPr>
          <p:cNvSpPr>
            <a:spLocks noGrp="1"/>
          </p:cNvSpPr>
          <p:nvPr>
            <p:ph type="title"/>
          </p:nvPr>
        </p:nvSpPr>
        <p:spPr/>
        <p:txBody>
          <a:bodyPr/>
          <a:lstStyle/>
          <a:p>
            <a:r>
              <a:rPr lang="en-US" dirty="0"/>
              <a:t>How the web works?</a:t>
            </a:r>
          </a:p>
        </p:txBody>
      </p:sp>
      <p:sp>
        <p:nvSpPr>
          <p:cNvPr id="3" name="Content Placeholder 2">
            <a:extLst>
              <a:ext uri="{FF2B5EF4-FFF2-40B4-BE49-F238E27FC236}">
                <a16:creationId xmlns:a16="http://schemas.microsoft.com/office/drawing/2014/main" id="{1AC6B92F-639E-F84A-A27B-378285339ACE}"/>
              </a:ext>
            </a:extLst>
          </p:cNvPr>
          <p:cNvSpPr>
            <a:spLocks noGrp="1"/>
          </p:cNvSpPr>
          <p:nvPr>
            <p:ph idx="1"/>
          </p:nvPr>
        </p:nvSpPr>
        <p:spPr/>
        <p:txBody>
          <a:bodyPr/>
          <a:lstStyle/>
          <a:p>
            <a:pPr marL="514350" indent="-514350">
              <a:buFont typeface="+mj-lt"/>
              <a:buAutoNum type="arabicPeriod"/>
            </a:pPr>
            <a:r>
              <a:rPr lang="en-US" dirty="0"/>
              <a:t>a web browser request to execute an action (e.g., read, write, update, or delete) on a web resource.</a:t>
            </a:r>
          </a:p>
          <a:p>
            <a:pPr marL="514350" indent="-514350">
              <a:buFont typeface="+mj-lt"/>
              <a:buAutoNum type="arabicPeriod"/>
            </a:pPr>
            <a:r>
              <a:rPr lang="en-US" dirty="0"/>
              <a:t>identify and locate the resource using URL</a:t>
            </a:r>
          </a:p>
          <a:p>
            <a:pPr marL="514350" indent="-514350">
              <a:buFont typeface="+mj-lt"/>
              <a:buAutoNum type="arabicPeriod"/>
            </a:pPr>
            <a:r>
              <a:rPr lang="en-US" dirty="0"/>
              <a:t>the request is sent using HTTP to the resource host </a:t>
            </a:r>
          </a:p>
          <a:p>
            <a:pPr marL="514350" indent="-514350">
              <a:buFont typeface="+mj-lt"/>
              <a:buAutoNum type="arabicPeriod"/>
            </a:pPr>
            <a:r>
              <a:rPr lang="en-US" dirty="0"/>
              <a:t>the web server locates the web resource and performs the requested operation</a:t>
            </a:r>
          </a:p>
          <a:p>
            <a:pPr marL="514350" indent="-514350">
              <a:buFont typeface="+mj-lt"/>
              <a:buAutoNum type="arabicPeriod"/>
            </a:pPr>
            <a:r>
              <a:rPr lang="en-US" dirty="0"/>
              <a:t>a response (represented in HTML and/or XML) is sent back to the client</a:t>
            </a:r>
          </a:p>
        </p:txBody>
      </p:sp>
      <p:sp>
        <p:nvSpPr>
          <p:cNvPr id="4" name="Footer Placeholder 3">
            <a:extLst>
              <a:ext uri="{FF2B5EF4-FFF2-40B4-BE49-F238E27FC236}">
                <a16:creationId xmlns:a16="http://schemas.microsoft.com/office/drawing/2014/main" id="{1D85DB1D-BE4C-0043-9F10-47A151663C7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638F5D6-52E7-DA42-A390-FBB0B1F004E5}"/>
              </a:ext>
            </a:extLst>
          </p:cNvPr>
          <p:cNvSpPr>
            <a:spLocks noGrp="1"/>
          </p:cNvSpPr>
          <p:nvPr>
            <p:ph type="sldNum" sz="quarter" idx="12"/>
          </p:nvPr>
        </p:nvSpPr>
        <p:spPr/>
        <p:txBody>
          <a:bodyPr/>
          <a:lstStyle/>
          <a:p>
            <a:fld id="{200DD954-184B-4D49-AD4D-2D5B1F9D4CEC}" type="slidenum">
              <a:rPr lang="en-US" smtClean="0"/>
              <a:t>22</a:t>
            </a:fld>
            <a:endParaRPr lang="en-US"/>
          </a:p>
        </p:txBody>
      </p:sp>
    </p:spTree>
    <p:extLst>
      <p:ext uri="{BB962C8B-B14F-4D97-AF65-F5344CB8AC3E}">
        <p14:creationId xmlns:p14="http://schemas.microsoft.com/office/powerpoint/2010/main" val="114054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A1C5-A9F2-A044-B3DE-CB1A7CD7D69F}"/>
              </a:ext>
            </a:extLst>
          </p:cNvPr>
          <p:cNvSpPr>
            <a:spLocks noGrp="1"/>
          </p:cNvSpPr>
          <p:nvPr>
            <p:ph type="title"/>
          </p:nvPr>
        </p:nvSpPr>
        <p:spPr/>
        <p:txBody>
          <a:bodyPr/>
          <a:lstStyle/>
          <a:p>
            <a:r>
              <a:rPr lang="en-US" dirty="0"/>
              <a:t>Example HTTP session</a:t>
            </a:r>
          </a:p>
        </p:txBody>
      </p:sp>
      <p:pic>
        <p:nvPicPr>
          <p:cNvPr id="8" name="Content Placeholder 7">
            <a:extLst>
              <a:ext uri="{FF2B5EF4-FFF2-40B4-BE49-F238E27FC236}">
                <a16:creationId xmlns:a16="http://schemas.microsoft.com/office/drawing/2014/main" id="{03B8EB36-0801-EC4F-B541-7A4E223A7E81}"/>
              </a:ext>
            </a:extLst>
          </p:cNvPr>
          <p:cNvPicPr>
            <a:picLocks noGrp="1" noChangeAspect="1"/>
          </p:cNvPicPr>
          <p:nvPr>
            <p:ph idx="1"/>
          </p:nvPr>
        </p:nvPicPr>
        <p:blipFill>
          <a:blip r:embed="rId2"/>
          <a:stretch>
            <a:fillRect/>
          </a:stretch>
        </p:blipFill>
        <p:spPr>
          <a:xfrm>
            <a:off x="1076446" y="2204243"/>
            <a:ext cx="9120850" cy="4288631"/>
          </a:xfrm>
        </p:spPr>
      </p:pic>
      <p:sp>
        <p:nvSpPr>
          <p:cNvPr id="4" name="Footer Placeholder 3">
            <a:extLst>
              <a:ext uri="{FF2B5EF4-FFF2-40B4-BE49-F238E27FC236}">
                <a16:creationId xmlns:a16="http://schemas.microsoft.com/office/drawing/2014/main" id="{7F695065-AEB1-8748-8B25-22C9EF750A1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6661D3F-128A-F142-8E6E-664DE77DC04E}"/>
              </a:ext>
            </a:extLst>
          </p:cNvPr>
          <p:cNvSpPr>
            <a:spLocks noGrp="1"/>
          </p:cNvSpPr>
          <p:nvPr>
            <p:ph type="sldNum" sz="quarter" idx="12"/>
          </p:nvPr>
        </p:nvSpPr>
        <p:spPr/>
        <p:txBody>
          <a:bodyPr/>
          <a:lstStyle/>
          <a:p>
            <a:fld id="{200DD954-184B-4D49-AD4D-2D5B1F9D4CEC}" type="slidenum">
              <a:rPr lang="en-US" smtClean="0"/>
              <a:t>23</a:t>
            </a:fld>
            <a:endParaRPr lang="en-US"/>
          </a:p>
        </p:txBody>
      </p:sp>
    </p:spTree>
    <p:extLst>
      <p:ext uri="{BB962C8B-B14F-4D97-AF65-F5344CB8AC3E}">
        <p14:creationId xmlns:p14="http://schemas.microsoft.com/office/powerpoint/2010/main" val="101269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p>
        </p:txBody>
      </p:sp>
      <p:sp>
        <p:nvSpPr>
          <p:cNvPr id="3" name="Content Placeholder 2"/>
          <p:cNvSpPr>
            <a:spLocks noGrp="1"/>
          </p:cNvSpPr>
          <p:nvPr>
            <p:ph idx="1"/>
          </p:nvPr>
        </p:nvSpPr>
        <p:spPr>
          <a:xfrm>
            <a:off x="838200" y="1825625"/>
            <a:ext cx="6350876" cy="4351338"/>
          </a:xfrm>
        </p:spPr>
        <p:txBody>
          <a:bodyPr>
            <a:noAutofit/>
          </a:bodyPr>
          <a:lstStyle/>
          <a:p>
            <a:pPr>
              <a:lnSpc>
                <a:spcPct val="100000"/>
              </a:lnSpc>
            </a:pPr>
            <a:r>
              <a:rPr lang="en-US" sz="2000" dirty="0"/>
              <a:t>A web application is a distributed application that uses web-based technologies and relies on Web browsers for the presentation of the user interface.</a:t>
            </a:r>
          </a:p>
          <a:p>
            <a:pPr>
              <a:lnSpc>
                <a:spcPct val="100000"/>
              </a:lnSpc>
            </a:pPr>
            <a:endParaRPr lang="en-US" sz="2000" dirty="0"/>
          </a:p>
          <a:p>
            <a:pPr>
              <a:lnSpc>
                <a:spcPct val="100000"/>
              </a:lnSpc>
            </a:pPr>
            <a:r>
              <a:rPr lang="en-US" sz="2000" dirty="0"/>
              <a:t>Architectural abstraction of web applications: </a:t>
            </a:r>
          </a:p>
          <a:p>
            <a:pPr lvl="1">
              <a:lnSpc>
                <a:spcPct val="100000"/>
              </a:lnSpc>
            </a:pPr>
            <a:r>
              <a:rPr lang="en-US" sz="1800" dirty="0"/>
              <a:t>Three-tiers model:</a:t>
            </a:r>
          </a:p>
          <a:p>
            <a:pPr lvl="2">
              <a:lnSpc>
                <a:spcPct val="100000"/>
              </a:lnSpc>
            </a:pPr>
            <a:r>
              <a:rPr lang="en-US" sz="1600" b="1" dirty="0"/>
              <a:t>Presentation layer: </a:t>
            </a:r>
            <a:r>
              <a:rPr lang="en-US" sz="1600" dirty="0"/>
              <a:t>user interface</a:t>
            </a:r>
          </a:p>
          <a:p>
            <a:pPr lvl="2">
              <a:lnSpc>
                <a:spcPct val="100000"/>
              </a:lnSpc>
            </a:pPr>
            <a:r>
              <a:rPr lang="en-US" sz="1600" b="1" dirty="0"/>
              <a:t>Application layer: </a:t>
            </a:r>
            <a:r>
              <a:rPr lang="en-US" sz="1600" dirty="0"/>
              <a:t>implementation of application logic</a:t>
            </a:r>
          </a:p>
          <a:p>
            <a:pPr lvl="3">
              <a:lnSpc>
                <a:spcPct val="100000"/>
              </a:lnSpc>
            </a:pPr>
            <a:r>
              <a:rPr lang="en-US" sz="1400" dirty="0"/>
              <a:t>application server executes application logic and interacts with databases</a:t>
            </a:r>
          </a:p>
          <a:p>
            <a:pPr lvl="2">
              <a:lnSpc>
                <a:spcPct val="100000"/>
              </a:lnSpc>
            </a:pPr>
            <a:r>
              <a:rPr lang="en-US" sz="1600" b="1" dirty="0"/>
              <a:t>Data layer:</a:t>
            </a:r>
            <a:r>
              <a:rPr lang="en-US" sz="1600" dirty="0"/>
              <a:t> persistent data stores (e.g., databases)</a:t>
            </a:r>
          </a:p>
          <a:p>
            <a:pPr lvl="2">
              <a:lnSpc>
                <a:spcPct val="100000"/>
              </a:lnSpc>
            </a:pPr>
            <a:endParaRPr lang="en-US" sz="1600" dirty="0"/>
          </a:p>
          <a:p>
            <a:pPr>
              <a:lnSpc>
                <a:spcPct val="100000"/>
              </a:lnSpc>
            </a:pPr>
            <a:r>
              <a:rPr lang="en-US" sz="2400" b="1" dirty="0"/>
              <a:t>PaaS offering: </a:t>
            </a:r>
            <a:r>
              <a:rPr lang="en-US" sz="2400" dirty="0"/>
              <a:t>web server + application server + storage server.</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273" y="2081048"/>
            <a:ext cx="4238900" cy="3427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3"/>
          <p:cNvSpPr txBox="1">
            <a:spLocks noChangeArrowheads="1"/>
          </p:cNvSpPr>
          <p:nvPr/>
        </p:nvSpPr>
        <p:spPr bwMode="auto">
          <a:xfrm>
            <a:off x="7189076" y="5643781"/>
            <a:ext cx="4637808"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The </a:t>
            </a:r>
            <a:r>
              <a:rPr lang="en-US" altLang="en-US" sz="1400" dirty="0"/>
              <a:t>three basic architectural tiers of Web applications.</a:t>
            </a:r>
          </a:p>
        </p:txBody>
      </p:sp>
      <p:sp>
        <p:nvSpPr>
          <p:cNvPr id="6" name="Slide Number Placeholder 5">
            <a:extLst>
              <a:ext uri="{FF2B5EF4-FFF2-40B4-BE49-F238E27FC236}">
                <a16:creationId xmlns:a16="http://schemas.microsoft.com/office/drawing/2014/main" id="{22458986-D134-D143-868A-171ECC247678}"/>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7" name="Footer Placeholder 6">
            <a:extLst>
              <a:ext uri="{FF2B5EF4-FFF2-40B4-BE49-F238E27FC236}">
                <a16:creationId xmlns:a16="http://schemas.microsoft.com/office/drawing/2014/main" id="{B4170909-4DFC-CB4F-B1CA-D9586AACB37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223689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p>
          <a:p>
            <a:pPr marL="514350" indent="-514350">
              <a:buFont typeface="+mj-lt"/>
              <a:buAutoNum type="arabicPeriod"/>
            </a:pPr>
            <a:r>
              <a:rPr lang="en-US" sz="2400" dirty="0"/>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75000"/>
                  </a:schemeClr>
                </a:solidFill>
              </a:rPr>
              <a:t>Service technology --  more details in an upcoming lecture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Data Center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5" name="Footer Placeholder 4">
            <a:extLst>
              <a:ext uri="{FF2B5EF4-FFF2-40B4-BE49-F238E27FC236}">
                <a16:creationId xmlns:a16="http://schemas.microsoft.com/office/drawing/2014/main" id="{C8DE7DE3-8FD2-CB4F-A064-301607F20B3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19302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(3/6)</a:t>
            </a:r>
            <a:br>
              <a:rPr lang="en-US" b="1" dirty="0"/>
            </a:br>
            <a:r>
              <a:rPr lang="en-US" b="1" dirty="0"/>
              <a:t>Multitenant Technology</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300" dirty="0"/>
              <a:t>Multiple users (tenants) are accessing the same application logic simultaneously.</a:t>
            </a:r>
          </a:p>
          <a:p>
            <a:pPr lvl="1">
              <a:lnSpc>
                <a:spcPct val="120000"/>
              </a:lnSpc>
            </a:pPr>
            <a:r>
              <a:rPr lang="en-US" sz="2100" dirty="0"/>
              <a:t>Tenants are unaware of other tenants who are using the same application.</a:t>
            </a:r>
          </a:p>
          <a:p>
            <a:pPr lvl="1">
              <a:lnSpc>
                <a:spcPct val="120000"/>
              </a:lnSpc>
            </a:pPr>
            <a:r>
              <a:rPr lang="en-US" sz="2100" dirty="0"/>
              <a:t>Each tenant has its own view of the application that uses, administer and customizes as a dedicated instance of the software.</a:t>
            </a:r>
          </a:p>
          <a:p>
            <a:pPr lvl="1">
              <a:lnSpc>
                <a:spcPct val="120000"/>
              </a:lnSpc>
            </a:pPr>
            <a:endParaRPr lang="en-US" sz="2100" dirty="0"/>
          </a:p>
          <a:p>
            <a:pPr>
              <a:lnSpc>
                <a:spcPct val="120000"/>
              </a:lnSpc>
            </a:pPr>
            <a:r>
              <a:rPr lang="en-US" sz="2400" dirty="0"/>
              <a:t>Rely on the use of </a:t>
            </a:r>
            <a:r>
              <a:rPr lang="en-US" sz="2400" b="1" dirty="0">
                <a:solidFill>
                  <a:srgbClr val="FF0000"/>
                </a:solidFill>
              </a:rPr>
              <a:t>virtualization</a:t>
            </a:r>
            <a:r>
              <a:rPr lang="en-US" sz="2400" dirty="0"/>
              <a:t> technologies.</a:t>
            </a:r>
          </a:p>
          <a:p>
            <a:pPr>
              <a:lnSpc>
                <a:spcPct val="120000"/>
              </a:lnSpc>
            </a:pPr>
            <a:endParaRPr lang="en-US" sz="2100" dirty="0"/>
          </a:p>
          <a:p>
            <a:pPr>
              <a:lnSpc>
                <a:spcPct val="120000"/>
              </a:lnSpc>
            </a:pPr>
            <a:r>
              <a:rPr lang="en-US" sz="2300" dirty="0"/>
              <a:t>Tenants can individually customize features of the application such as:</a:t>
            </a:r>
          </a:p>
          <a:p>
            <a:pPr lvl="1">
              <a:lnSpc>
                <a:spcPct val="120000"/>
              </a:lnSpc>
            </a:pPr>
            <a:r>
              <a:rPr lang="en-US" sz="2100" dirty="0"/>
              <a:t>User interface, business process, data model, and access control</a:t>
            </a:r>
          </a:p>
          <a:p>
            <a:pPr>
              <a:lnSpc>
                <a:spcPct val="120000"/>
              </a:lnSpc>
            </a:pPr>
            <a:endParaRPr lang="en-US" sz="2300" dirty="0"/>
          </a:p>
          <a:p>
            <a:pPr>
              <a:lnSpc>
                <a:spcPct val="120000"/>
              </a:lnSpc>
            </a:pPr>
            <a:r>
              <a:rPr lang="en-US" sz="2300" dirty="0"/>
              <a:t>Multitenant application architecture is significantly more complex than single-tenant application</a:t>
            </a:r>
          </a:p>
          <a:p>
            <a:pPr lvl="1">
              <a:lnSpc>
                <a:spcPct val="120000"/>
              </a:lnSpc>
            </a:pPr>
            <a:r>
              <a:rPr lang="en-US" sz="2100" dirty="0"/>
              <a:t>Handle sharing of portals, middleware, and databases</a:t>
            </a:r>
          </a:p>
          <a:p>
            <a:pPr lvl="1">
              <a:lnSpc>
                <a:spcPct val="120000"/>
              </a:lnSpc>
            </a:pPr>
            <a:r>
              <a:rPr lang="en-US" sz="2100" dirty="0"/>
              <a:t>Maintain security</a:t>
            </a:r>
          </a:p>
          <a:p>
            <a:endParaRPr lang="en-US" dirty="0"/>
          </a:p>
        </p:txBody>
      </p:sp>
      <p:sp>
        <p:nvSpPr>
          <p:cNvPr id="4" name="Slide Number Placeholder 3">
            <a:extLst>
              <a:ext uri="{FF2B5EF4-FFF2-40B4-BE49-F238E27FC236}">
                <a16:creationId xmlns:a16="http://schemas.microsoft.com/office/drawing/2014/main" id="{C3E931DA-229F-B749-BE07-216CA1E66882}"/>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5" name="Footer Placeholder 4">
            <a:extLst>
              <a:ext uri="{FF2B5EF4-FFF2-40B4-BE49-F238E27FC236}">
                <a16:creationId xmlns:a16="http://schemas.microsoft.com/office/drawing/2014/main" id="{F38C1C98-FA60-F845-B0D3-5D75DD1AEDE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67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B80EF0-F655-3F4D-8C98-A1336DE92F28}"/>
              </a:ext>
            </a:extLst>
          </p:cNvPr>
          <p:cNvSpPr>
            <a:spLocks noGrp="1"/>
          </p:cNvSpPr>
          <p:nvPr>
            <p:ph type="sldNum" sz="quarter" idx="12"/>
          </p:nvPr>
        </p:nvSpPr>
        <p:spPr/>
        <p:txBody>
          <a:bodyPr/>
          <a:lstStyle/>
          <a:p>
            <a:fld id="{B6A95138-A96E-2F42-A959-2EFD44FE4AB7}" type="slidenum">
              <a:rPr lang="en-US" smtClean="0"/>
              <a:pPr/>
              <a:t>27</a:t>
            </a:fld>
            <a:endParaRPr lang="en-US" dirty="0"/>
          </a:p>
        </p:txBody>
      </p:sp>
      <p:pic>
        <p:nvPicPr>
          <p:cNvPr id="5122" name="Picture 2" descr="Image for post">
            <a:extLst>
              <a:ext uri="{FF2B5EF4-FFF2-40B4-BE49-F238E27FC236}">
                <a16:creationId xmlns:a16="http://schemas.microsoft.com/office/drawing/2014/main" id="{316B497E-E913-754F-B834-E1D930205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486" y="1396583"/>
            <a:ext cx="6586616" cy="49597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4F4038A-B0A6-724C-9B02-6B33CD19BC99}"/>
              </a:ext>
            </a:extLst>
          </p:cNvPr>
          <p:cNvSpPr txBox="1">
            <a:spLocks/>
          </p:cNvSpPr>
          <p:nvPr/>
        </p:nvSpPr>
        <p:spPr>
          <a:xfrm>
            <a:off x="390994"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Multitenancy (continued)</a:t>
            </a:r>
          </a:p>
        </p:txBody>
      </p:sp>
      <p:sp>
        <p:nvSpPr>
          <p:cNvPr id="2" name="Footer Placeholder 1">
            <a:extLst>
              <a:ext uri="{FF2B5EF4-FFF2-40B4-BE49-F238E27FC236}">
                <a16:creationId xmlns:a16="http://schemas.microsoft.com/office/drawing/2014/main" id="{9B26E356-12D1-0442-B6CC-FD6612E5CCE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8237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001F-E233-ED48-9C01-EDA63A6BD949}"/>
              </a:ext>
            </a:extLst>
          </p:cNvPr>
          <p:cNvSpPr>
            <a:spLocks noGrp="1"/>
          </p:cNvSpPr>
          <p:nvPr>
            <p:ph type="title"/>
          </p:nvPr>
        </p:nvSpPr>
        <p:spPr/>
        <p:txBody>
          <a:bodyPr/>
          <a:lstStyle/>
          <a:p>
            <a:r>
              <a:rPr lang="en-US" dirty="0"/>
              <a:t>Multi-tenancy Architecture Models</a:t>
            </a:r>
          </a:p>
        </p:txBody>
      </p:sp>
      <p:sp>
        <p:nvSpPr>
          <p:cNvPr id="3" name="Content Placeholder 2">
            <a:extLst>
              <a:ext uri="{FF2B5EF4-FFF2-40B4-BE49-F238E27FC236}">
                <a16:creationId xmlns:a16="http://schemas.microsoft.com/office/drawing/2014/main" id="{FD77FBB5-1679-3843-B621-C997511C6C4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063A75B-54BE-8345-B490-F9F08A2EF1F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EE3B276-5B1A-6449-AD03-41A6895120E4}"/>
              </a:ext>
            </a:extLst>
          </p:cNvPr>
          <p:cNvSpPr>
            <a:spLocks noGrp="1"/>
          </p:cNvSpPr>
          <p:nvPr>
            <p:ph type="sldNum" sz="quarter" idx="12"/>
          </p:nvPr>
        </p:nvSpPr>
        <p:spPr/>
        <p:txBody>
          <a:bodyPr/>
          <a:lstStyle/>
          <a:p>
            <a:fld id="{200DD954-184B-4D49-AD4D-2D5B1F9D4CEC}" type="slidenum">
              <a:rPr lang="en-US" smtClean="0"/>
              <a:t>28</a:t>
            </a:fld>
            <a:endParaRPr lang="en-US"/>
          </a:p>
        </p:txBody>
      </p:sp>
      <p:pic>
        <p:nvPicPr>
          <p:cNvPr id="6" name="Picture 5">
            <a:extLst>
              <a:ext uri="{FF2B5EF4-FFF2-40B4-BE49-F238E27FC236}">
                <a16:creationId xmlns:a16="http://schemas.microsoft.com/office/drawing/2014/main" id="{A0BF9791-4973-1347-9752-516EEF088212}"/>
              </a:ext>
            </a:extLst>
          </p:cNvPr>
          <p:cNvPicPr>
            <a:picLocks noChangeAspect="1"/>
          </p:cNvPicPr>
          <p:nvPr/>
        </p:nvPicPr>
        <p:blipFill>
          <a:blip r:embed="rId2"/>
          <a:stretch>
            <a:fillRect/>
          </a:stretch>
        </p:blipFill>
        <p:spPr>
          <a:xfrm>
            <a:off x="4076700" y="1879600"/>
            <a:ext cx="4038600" cy="3098800"/>
          </a:xfrm>
          <a:prstGeom prst="rect">
            <a:avLst/>
          </a:prstGeom>
        </p:spPr>
      </p:pic>
    </p:spTree>
    <p:extLst>
      <p:ext uri="{BB962C8B-B14F-4D97-AF65-F5344CB8AC3E}">
        <p14:creationId xmlns:p14="http://schemas.microsoft.com/office/powerpoint/2010/main" val="2670102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characteristics of multitenant applications</a:t>
            </a:r>
            <a:br>
              <a:rPr lang="en-US" dirty="0"/>
            </a:br>
            <a:endParaRPr lang="en-US" dirty="0"/>
          </a:p>
        </p:txBody>
      </p:sp>
      <p:sp>
        <p:nvSpPr>
          <p:cNvPr id="3" name="Content Placeholder 2"/>
          <p:cNvSpPr>
            <a:spLocks noGrp="1"/>
          </p:cNvSpPr>
          <p:nvPr>
            <p:ph idx="1"/>
          </p:nvPr>
        </p:nvSpPr>
        <p:spPr>
          <a:xfrm>
            <a:off x="838200" y="1825625"/>
            <a:ext cx="11039272" cy="4351338"/>
          </a:xfrm>
        </p:spPr>
        <p:txBody>
          <a:bodyPr>
            <a:normAutofit lnSpcReduction="10000"/>
          </a:bodyPr>
          <a:lstStyle/>
          <a:p>
            <a:r>
              <a:rPr lang="en-US" sz="2400" b="1" dirty="0"/>
              <a:t>Isolation</a:t>
            </a:r>
            <a:r>
              <a:rPr lang="en-US" sz="2400" dirty="0"/>
              <a:t>: behavior of one tenant does not affect the availability and performance of other tenant.</a:t>
            </a:r>
          </a:p>
          <a:p>
            <a:r>
              <a:rPr lang="en-US" sz="2400" b="1" dirty="0"/>
              <a:t>Data Security: </a:t>
            </a:r>
            <a:r>
              <a:rPr lang="en-US" sz="2400" dirty="0"/>
              <a:t>tenants cannot access data that belong to other tenant.</a:t>
            </a:r>
          </a:p>
          <a:p>
            <a:r>
              <a:rPr lang="en-US" sz="2400" b="1" dirty="0"/>
              <a:t>Recovery:</a:t>
            </a:r>
            <a:r>
              <a:rPr lang="en-US" sz="2400" dirty="0"/>
              <a:t> backup and restore are separately executed for each user</a:t>
            </a:r>
          </a:p>
          <a:p>
            <a:r>
              <a:rPr lang="en-US" sz="2400" b="1" dirty="0"/>
              <a:t>Application upgrades:</a:t>
            </a:r>
            <a:r>
              <a:rPr lang="en-US" sz="2400" dirty="0"/>
              <a:t> tenants are not negatively affected by upgrading.</a:t>
            </a:r>
          </a:p>
          <a:p>
            <a:r>
              <a:rPr lang="en-US" sz="2400" b="1" dirty="0"/>
              <a:t>Scalability: </a:t>
            </a:r>
            <a:r>
              <a:rPr lang="en-US" sz="2400" dirty="0"/>
              <a:t>increased usage by existing tenants and/or increase in the number of tenants.</a:t>
            </a:r>
          </a:p>
          <a:p>
            <a:r>
              <a:rPr lang="en-US" sz="2400" b="1" dirty="0"/>
              <a:t>Metered usage: </a:t>
            </a:r>
            <a:r>
              <a:rPr lang="en-US" sz="2400" dirty="0"/>
              <a:t>tenants are charged for only what they used</a:t>
            </a:r>
          </a:p>
          <a:p>
            <a:r>
              <a:rPr lang="en-US" sz="2400" dirty="0"/>
              <a:t>Data tier isolation: tenants have separate databases.</a:t>
            </a:r>
          </a:p>
          <a:p>
            <a:pPr marL="0" indent="0">
              <a:buNone/>
            </a:pPr>
            <a:endParaRPr lang="en-US" dirty="0"/>
          </a:p>
          <a:p>
            <a:pPr marL="0" indent="0">
              <a:buNone/>
            </a:pPr>
            <a:r>
              <a:rPr lang="en-US" dirty="0"/>
              <a:t>Example: most SaaS implementations.</a:t>
            </a:r>
          </a:p>
        </p:txBody>
      </p:sp>
      <p:sp>
        <p:nvSpPr>
          <p:cNvPr id="4" name="Slide Number Placeholder 3">
            <a:extLst>
              <a:ext uri="{FF2B5EF4-FFF2-40B4-BE49-F238E27FC236}">
                <a16:creationId xmlns:a16="http://schemas.microsoft.com/office/drawing/2014/main" id="{38D69166-EA18-3B4A-A3B7-DD16F3639D80}"/>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
        <p:nvSpPr>
          <p:cNvPr id="5" name="Footer Placeholder 4">
            <a:extLst>
              <a:ext uri="{FF2B5EF4-FFF2-40B4-BE49-F238E27FC236}">
                <a16:creationId xmlns:a16="http://schemas.microsoft.com/office/drawing/2014/main" id="{D28D336C-3B56-0944-A29F-D66660387E8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1696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706-4569-374E-AF02-B561320B4479}"/>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5F5768B6-A302-FF4A-8B22-8B4122FAE4F9}"/>
              </a:ext>
            </a:extLst>
          </p:cNvPr>
          <p:cNvSpPr>
            <a:spLocks noGrp="1"/>
          </p:cNvSpPr>
          <p:nvPr>
            <p:ph idx="1"/>
          </p:nvPr>
        </p:nvSpPr>
        <p:spPr/>
        <p:txBody>
          <a:bodyPr/>
          <a:lstStyle/>
          <a:p>
            <a:r>
              <a:rPr lang="en-US" b="1" dirty="0"/>
              <a:t>Cloud-Enabling Technology</a:t>
            </a:r>
          </a:p>
          <a:p>
            <a:pPr lvl="1"/>
            <a:r>
              <a:rPr lang="en-US" dirty="0"/>
              <a:t>Broadband network &amp; the internet</a:t>
            </a:r>
          </a:p>
          <a:p>
            <a:pPr lvl="1"/>
            <a:r>
              <a:rPr lang="en-US" dirty="0"/>
              <a:t>Data Center Technology</a:t>
            </a:r>
          </a:p>
          <a:p>
            <a:pPr lvl="1"/>
            <a:r>
              <a:rPr lang="en-US" dirty="0"/>
              <a:t>Virtualization </a:t>
            </a:r>
          </a:p>
          <a:p>
            <a:pPr lvl="1"/>
            <a:r>
              <a:rPr lang="en-US" dirty="0"/>
              <a:t>Web Technology</a:t>
            </a:r>
          </a:p>
          <a:p>
            <a:pPr lvl="1"/>
            <a:r>
              <a:rPr lang="en-US" dirty="0"/>
              <a:t>Multitenant software architecture</a:t>
            </a:r>
          </a:p>
          <a:p>
            <a:pPr lvl="1"/>
            <a:r>
              <a:rPr lang="en-US" dirty="0"/>
              <a:t>Service Technology</a:t>
            </a:r>
          </a:p>
          <a:p>
            <a:r>
              <a:rPr lang="en-US" b="1" dirty="0"/>
              <a:t>Virtualization</a:t>
            </a:r>
          </a:p>
          <a:p>
            <a:pPr lvl="1"/>
            <a:r>
              <a:rPr lang="en-US" dirty="0"/>
              <a:t>Computer System Operation</a:t>
            </a:r>
          </a:p>
          <a:p>
            <a:pPr lvl="1"/>
            <a:r>
              <a:rPr lang="en-US" dirty="0"/>
              <a:t>Virtualization concepts</a:t>
            </a:r>
          </a:p>
        </p:txBody>
      </p:sp>
      <p:sp>
        <p:nvSpPr>
          <p:cNvPr id="4" name="Footer Placeholder 3">
            <a:extLst>
              <a:ext uri="{FF2B5EF4-FFF2-40B4-BE49-F238E27FC236}">
                <a16:creationId xmlns:a16="http://schemas.microsoft.com/office/drawing/2014/main" id="{1120EB23-5D82-3449-8A53-95820527348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047ECF5-7C64-A442-8640-E57ADD48C329}"/>
              </a:ext>
            </a:extLst>
          </p:cNvPr>
          <p:cNvSpPr>
            <a:spLocks noGrp="1"/>
          </p:cNvSpPr>
          <p:nvPr>
            <p:ph type="sldNum" sz="quarter" idx="12"/>
          </p:nvPr>
        </p:nvSpPr>
        <p:spPr/>
        <p:txBody>
          <a:bodyPr/>
          <a:lstStyle/>
          <a:p>
            <a:fld id="{200DD954-184B-4D49-AD4D-2D5B1F9D4CEC}" type="slidenum">
              <a:rPr lang="en-US" smtClean="0"/>
              <a:t>3</a:t>
            </a:fld>
            <a:endParaRPr lang="en-US"/>
          </a:p>
        </p:txBody>
      </p:sp>
    </p:spTree>
    <p:extLst>
      <p:ext uri="{BB962C8B-B14F-4D97-AF65-F5344CB8AC3E}">
        <p14:creationId xmlns:p14="http://schemas.microsoft.com/office/powerpoint/2010/main" val="2033139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t>Service technology --  </a:t>
            </a:r>
            <a:r>
              <a:rPr lang="en-US" sz="2400" dirty="0">
                <a:solidFill>
                  <a:srgbClr val="0070C0"/>
                </a:solidFill>
              </a:rPr>
              <a:t>more details in an upcoming lecture</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75000"/>
                  </a:schemeClr>
                </a:solidFill>
              </a:rPr>
              <a:t>Data Center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5" name="Footer Placeholder 4">
            <a:extLst>
              <a:ext uri="{FF2B5EF4-FFF2-40B4-BE49-F238E27FC236}">
                <a16:creationId xmlns:a16="http://schemas.microsoft.com/office/drawing/2014/main" id="{158CDB7D-D4DD-9944-A4B9-5E448789FF5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2086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(4/6)</a:t>
            </a:r>
            <a:br>
              <a:rPr lang="en-US" dirty="0"/>
            </a:br>
            <a:r>
              <a:rPr lang="en-US" b="1" dirty="0"/>
              <a:t>Service technology</a:t>
            </a:r>
          </a:p>
        </p:txBody>
      </p:sp>
      <p:sp>
        <p:nvSpPr>
          <p:cNvPr id="3" name="Content Placeholder 2"/>
          <p:cNvSpPr>
            <a:spLocks noGrp="1"/>
          </p:cNvSpPr>
          <p:nvPr>
            <p:ph idx="1"/>
          </p:nvPr>
        </p:nvSpPr>
        <p:spPr>
          <a:xfrm>
            <a:off x="838200" y="2141537"/>
            <a:ext cx="10515600" cy="4351338"/>
          </a:xfrm>
        </p:spPr>
        <p:txBody>
          <a:bodyPr/>
          <a:lstStyle/>
          <a:p>
            <a:r>
              <a:rPr lang="en-US" sz="2400" dirty="0"/>
              <a:t>Service technology is the keystone foundation of cloud computing that formed the basis for “</a:t>
            </a:r>
            <a:r>
              <a:rPr lang="en-US" sz="2400" dirty="0">
                <a:solidFill>
                  <a:srgbClr val="FF0000"/>
                </a:solidFill>
                <a:latin typeface="American Typewriter" panose="02090604020004020304" pitchFamily="18" charset="77"/>
              </a:rPr>
              <a:t>as-a-service</a:t>
            </a:r>
            <a:r>
              <a:rPr lang="en-US" sz="2400" dirty="0"/>
              <a:t>”</a:t>
            </a:r>
          </a:p>
          <a:p>
            <a:endParaRPr lang="en-US" sz="2400" dirty="0">
              <a:highlight>
                <a:srgbClr val="FFFF00"/>
              </a:highlight>
            </a:endParaRPr>
          </a:p>
          <a:p>
            <a:r>
              <a:rPr lang="en-US" sz="2400" dirty="0">
                <a:highlight>
                  <a:srgbClr val="FFFF00"/>
                </a:highlight>
              </a:rPr>
              <a:t>Machine-callable APIs</a:t>
            </a:r>
          </a:p>
          <a:p>
            <a:r>
              <a:rPr lang="en-US" sz="2400" dirty="0">
                <a:highlight>
                  <a:srgbClr val="FFFF00"/>
                </a:highlight>
              </a:rPr>
              <a:t>Programmable Web: </a:t>
            </a:r>
            <a:r>
              <a:rPr lang="en-US" sz="2400" dirty="0"/>
              <a:t>https://</a:t>
            </a:r>
            <a:r>
              <a:rPr lang="en-US" sz="2400" dirty="0" err="1"/>
              <a:t>www.programmableweb.com</a:t>
            </a:r>
            <a:r>
              <a:rPr lang="en-US" sz="2400" dirty="0"/>
              <a:t>/category/all/</a:t>
            </a:r>
            <a:r>
              <a:rPr lang="en-US" sz="2400" dirty="0" err="1"/>
              <a:t>apis</a:t>
            </a:r>
            <a:endParaRPr lang="en-US" sz="2400" dirty="0">
              <a:highlight>
                <a:srgbClr val="FFFF00"/>
              </a:highlight>
            </a:endParaRPr>
          </a:p>
          <a:p>
            <a:endParaRPr lang="en-US" sz="2400" dirty="0"/>
          </a:p>
          <a:p>
            <a:r>
              <a:rPr lang="en-US" sz="2400" b="1" dirty="0"/>
              <a:t>Web-based Services:</a:t>
            </a:r>
          </a:p>
          <a:p>
            <a:pPr lvl="2"/>
            <a:r>
              <a:rPr lang="en-US" sz="1800" dirty="0"/>
              <a:t>standard communication and technical interface definitions based on web technologies</a:t>
            </a:r>
          </a:p>
          <a:p>
            <a:pPr lvl="2"/>
            <a:r>
              <a:rPr lang="en-US" sz="1800" dirty="0"/>
              <a:t>Two standards: </a:t>
            </a:r>
          </a:p>
          <a:p>
            <a:pPr lvl="3"/>
            <a:r>
              <a:rPr lang="en-US" sz="1600" dirty="0"/>
              <a:t>SOAP (</a:t>
            </a:r>
            <a:r>
              <a:rPr lang="en-US" sz="1600" dirty="0">
                <a:solidFill>
                  <a:srgbClr val="FF0000"/>
                </a:solidFill>
              </a:rPr>
              <a:t>S</a:t>
            </a:r>
            <a:r>
              <a:rPr lang="en-US" sz="1600" dirty="0"/>
              <a:t>imple </a:t>
            </a:r>
            <a:r>
              <a:rPr lang="en-US" sz="1600" dirty="0">
                <a:solidFill>
                  <a:srgbClr val="FF0000"/>
                </a:solidFill>
              </a:rPr>
              <a:t>O</a:t>
            </a:r>
            <a:r>
              <a:rPr lang="en-US" sz="1600" dirty="0"/>
              <a:t>bject </a:t>
            </a:r>
            <a:r>
              <a:rPr lang="en-US" sz="1600" dirty="0">
                <a:solidFill>
                  <a:srgbClr val="FF0000"/>
                </a:solidFill>
              </a:rPr>
              <a:t>A</a:t>
            </a:r>
            <a:r>
              <a:rPr lang="en-US" sz="1600" dirty="0"/>
              <a:t>ccess </a:t>
            </a:r>
            <a:r>
              <a:rPr lang="en-US" sz="1600" dirty="0">
                <a:solidFill>
                  <a:srgbClr val="FF0000"/>
                </a:solidFill>
              </a:rPr>
              <a:t>P</a:t>
            </a:r>
            <a:r>
              <a:rPr lang="en-US" sz="1600" dirty="0"/>
              <a:t>rotocol) services</a:t>
            </a:r>
          </a:p>
          <a:p>
            <a:pPr lvl="3"/>
            <a:r>
              <a:rPr lang="en-US" sz="1600" dirty="0"/>
              <a:t>REST (</a:t>
            </a:r>
            <a:r>
              <a:rPr lang="en-US" sz="1600" dirty="0" err="1">
                <a:solidFill>
                  <a:srgbClr val="FF0000"/>
                </a:solidFill>
              </a:rPr>
              <a:t>RE</a:t>
            </a:r>
            <a:r>
              <a:rPr lang="en-US" sz="1600" dirty="0" err="1"/>
              <a:t>presentational</a:t>
            </a:r>
            <a:r>
              <a:rPr lang="en-US" sz="1600" dirty="0"/>
              <a:t> </a:t>
            </a:r>
            <a:r>
              <a:rPr lang="en-US" sz="1600" dirty="0">
                <a:solidFill>
                  <a:srgbClr val="FF0000"/>
                </a:solidFill>
              </a:rPr>
              <a:t>S</a:t>
            </a:r>
            <a:r>
              <a:rPr lang="en-US" sz="1600" dirty="0"/>
              <a:t>tate </a:t>
            </a:r>
            <a:r>
              <a:rPr lang="en-US" sz="1600" dirty="0">
                <a:solidFill>
                  <a:srgbClr val="FF0000"/>
                </a:solidFill>
              </a:rPr>
              <a:t>T</a:t>
            </a:r>
            <a:r>
              <a:rPr lang="en-US" sz="1600" dirty="0"/>
              <a:t>ransfer) services</a:t>
            </a:r>
            <a:endParaRPr lang="en-US" sz="2000" dirty="0"/>
          </a:p>
          <a:p>
            <a:pPr lvl="2"/>
            <a:endParaRPr lang="en-US" dirty="0"/>
          </a:p>
          <a:p>
            <a:endParaRPr lang="en-US" dirty="0"/>
          </a:p>
        </p:txBody>
      </p:sp>
      <p:sp>
        <p:nvSpPr>
          <p:cNvPr id="4" name="Slide Number Placeholder 3">
            <a:extLst>
              <a:ext uri="{FF2B5EF4-FFF2-40B4-BE49-F238E27FC236}">
                <a16:creationId xmlns:a16="http://schemas.microsoft.com/office/drawing/2014/main" id="{46363DEA-50EC-8B49-BF46-BF9A8ED67548}"/>
              </a:ext>
            </a:extLst>
          </p:cNvPr>
          <p:cNvSpPr>
            <a:spLocks noGrp="1"/>
          </p:cNvSpPr>
          <p:nvPr>
            <p:ph type="sldNum" sz="quarter" idx="12"/>
          </p:nvPr>
        </p:nvSpPr>
        <p:spPr/>
        <p:txBody>
          <a:bodyPr/>
          <a:lstStyle/>
          <a:p>
            <a:fld id="{B6A95138-A96E-2F42-A959-2EFD44FE4AB7}" type="slidenum">
              <a:rPr lang="en-US" smtClean="0"/>
              <a:pPr/>
              <a:t>31</a:t>
            </a:fld>
            <a:endParaRPr lang="en-US" dirty="0"/>
          </a:p>
        </p:txBody>
      </p:sp>
      <p:sp>
        <p:nvSpPr>
          <p:cNvPr id="5" name="Footer Placeholder 4">
            <a:extLst>
              <a:ext uri="{FF2B5EF4-FFF2-40B4-BE49-F238E27FC236}">
                <a16:creationId xmlns:a16="http://schemas.microsoft.com/office/drawing/2014/main" id="{BC919C9A-21F7-824A-B149-11BE1B70375B}"/>
              </a:ext>
            </a:extLst>
          </p:cNvPr>
          <p:cNvSpPr>
            <a:spLocks noGrp="1"/>
          </p:cNvSpPr>
          <p:nvPr>
            <p:ph type="ftr" sz="quarter" idx="11"/>
          </p:nvPr>
        </p:nvSpPr>
        <p:spPr/>
        <p:txBody>
          <a:bodyPr/>
          <a:lstStyle/>
          <a:p>
            <a:r>
              <a:rPr lang="en-US" dirty="0"/>
              <a:t>Distributed and Cloud Computing - Fall 2021</a:t>
            </a:r>
          </a:p>
        </p:txBody>
      </p:sp>
      <p:pic>
        <p:nvPicPr>
          <p:cNvPr id="6" name="Picture 5">
            <a:extLst>
              <a:ext uri="{FF2B5EF4-FFF2-40B4-BE49-F238E27FC236}">
                <a16:creationId xmlns:a16="http://schemas.microsoft.com/office/drawing/2014/main" id="{4A21CEE2-FBA7-9D45-9A78-A71A35794C05}"/>
              </a:ext>
            </a:extLst>
          </p:cNvPr>
          <p:cNvPicPr>
            <a:picLocks noChangeAspect="1"/>
          </p:cNvPicPr>
          <p:nvPr/>
        </p:nvPicPr>
        <p:blipFill>
          <a:blip r:embed="rId2"/>
          <a:stretch>
            <a:fillRect/>
          </a:stretch>
        </p:blipFill>
        <p:spPr>
          <a:xfrm>
            <a:off x="8364397" y="69971"/>
            <a:ext cx="3715447" cy="1999125"/>
          </a:xfrm>
          <a:prstGeom prst="rect">
            <a:avLst/>
          </a:prstGeom>
        </p:spPr>
      </p:pic>
    </p:spTree>
    <p:extLst>
      <p:ext uri="{BB962C8B-B14F-4D97-AF65-F5344CB8AC3E}">
        <p14:creationId xmlns:p14="http://schemas.microsoft.com/office/powerpoint/2010/main" val="342641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6D6-2358-474A-8AD3-0800B4C5F391}"/>
              </a:ext>
            </a:extLst>
          </p:cNvPr>
          <p:cNvSpPr>
            <a:spLocks noGrp="1"/>
          </p:cNvSpPr>
          <p:nvPr>
            <p:ph type="title"/>
          </p:nvPr>
        </p:nvSpPr>
        <p:spPr/>
        <p:txBody>
          <a:bodyPr/>
          <a:lstStyle/>
          <a:p>
            <a:r>
              <a:rPr lang="en-US" dirty="0"/>
              <a:t>Web-based Services</a:t>
            </a:r>
          </a:p>
        </p:txBody>
      </p:sp>
      <p:sp>
        <p:nvSpPr>
          <p:cNvPr id="3" name="Content Placeholder 2">
            <a:extLst>
              <a:ext uri="{FF2B5EF4-FFF2-40B4-BE49-F238E27FC236}">
                <a16:creationId xmlns:a16="http://schemas.microsoft.com/office/drawing/2014/main" id="{4099F307-8F6D-E340-9724-8835C86C64E5}"/>
              </a:ext>
            </a:extLst>
          </p:cNvPr>
          <p:cNvSpPr>
            <a:spLocks noGrp="1"/>
          </p:cNvSpPr>
          <p:nvPr>
            <p:ph idx="1"/>
          </p:nvPr>
        </p:nvSpPr>
        <p:spPr/>
        <p:txBody>
          <a:bodyPr/>
          <a:lstStyle/>
          <a:p>
            <a:r>
              <a:rPr lang="en-US" dirty="0"/>
              <a:t>A web-based service is a self-contained unit of logic that support interoperable </a:t>
            </a:r>
            <a:r>
              <a:rPr lang="en-US" dirty="0">
                <a:highlight>
                  <a:srgbClr val="FFFF00"/>
                </a:highlight>
              </a:rPr>
              <a:t>machine-to-machine interaction over a network.</a:t>
            </a:r>
          </a:p>
          <a:p>
            <a:pPr lvl="1"/>
            <a:r>
              <a:rPr lang="en-US" dirty="0"/>
              <a:t>Designed to communicate via non-proprietary technologies in accordance with industry standards and conventions.</a:t>
            </a:r>
          </a:p>
          <a:p>
            <a:pPr lvl="1"/>
            <a:r>
              <a:rPr lang="en-US" dirty="0"/>
              <a:t>their sole function is to process data between computers</a:t>
            </a:r>
          </a:p>
          <a:p>
            <a:pPr lvl="2"/>
            <a:r>
              <a:rPr lang="en-US" dirty="0"/>
              <a:t>Expose API (do no have user interfaces)</a:t>
            </a:r>
          </a:p>
          <a:p>
            <a:endParaRPr lang="en-US" dirty="0"/>
          </a:p>
          <a:p>
            <a:r>
              <a:rPr lang="en-US" dirty="0"/>
              <a:t>Two forms: </a:t>
            </a:r>
          </a:p>
          <a:p>
            <a:pPr lvl="1"/>
            <a:r>
              <a:rPr lang="en-US" dirty="0"/>
              <a:t>SOAP-based web services</a:t>
            </a:r>
          </a:p>
          <a:p>
            <a:pPr lvl="1"/>
            <a:r>
              <a:rPr lang="en-US" dirty="0"/>
              <a:t>REST-based web services</a:t>
            </a:r>
          </a:p>
        </p:txBody>
      </p:sp>
      <p:sp>
        <p:nvSpPr>
          <p:cNvPr id="4" name="Footer Placeholder 3">
            <a:extLst>
              <a:ext uri="{FF2B5EF4-FFF2-40B4-BE49-F238E27FC236}">
                <a16:creationId xmlns:a16="http://schemas.microsoft.com/office/drawing/2014/main" id="{440C5D26-B366-9841-AE08-F48AA693D48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54CAF63-721C-0D47-9C2F-D9D4C24FB7FB}"/>
              </a:ext>
            </a:extLst>
          </p:cNvPr>
          <p:cNvSpPr>
            <a:spLocks noGrp="1"/>
          </p:cNvSpPr>
          <p:nvPr>
            <p:ph type="sldNum" sz="quarter" idx="12"/>
          </p:nvPr>
        </p:nvSpPr>
        <p:spPr/>
        <p:txBody>
          <a:bodyPr/>
          <a:lstStyle/>
          <a:p>
            <a:fld id="{200DD954-184B-4D49-AD4D-2D5B1F9D4CEC}" type="slidenum">
              <a:rPr lang="en-US" smtClean="0"/>
              <a:t>32</a:t>
            </a:fld>
            <a:endParaRPr lang="en-US"/>
          </a:p>
        </p:txBody>
      </p:sp>
    </p:spTree>
    <p:extLst>
      <p:ext uri="{BB962C8B-B14F-4D97-AF65-F5344CB8AC3E}">
        <p14:creationId xmlns:p14="http://schemas.microsoft.com/office/powerpoint/2010/main" val="22121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SOAP-based Web Services</a:t>
            </a:r>
          </a:p>
        </p:txBody>
      </p:sp>
      <p:sp>
        <p:nvSpPr>
          <p:cNvPr id="3" name="Content Placeholder 2"/>
          <p:cNvSpPr>
            <a:spLocks noGrp="1"/>
          </p:cNvSpPr>
          <p:nvPr>
            <p:ph idx="1"/>
          </p:nvPr>
        </p:nvSpPr>
        <p:spPr>
          <a:xfrm>
            <a:off x="838200" y="1825625"/>
            <a:ext cx="10717924" cy="4351338"/>
          </a:xfrm>
        </p:spPr>
        <p:txBody>
          <a:bodyPr>
            <a:normAutofit fontScale="77500" lnSpcReduction="20000"/>
          </a:bodyPr>
          <a:lstStyle/>
          <a:p>
            <a:pPr>
              <a:lnSpc>
                <a:spcPct val="120000"/>
              </a:lnSpc>
            </a:pPr>
            <a:r>
              <a:rPr lang="en-US" dirty="0"/>
              <a:t>A common medium for sophisticated, web-based service logic</a:t>
            </a:r>
          </a:p>
          <a:p>
            <a:pPr>
              <a:lnSpc>
                <a:spcPct val="120000"/>
              </a:lnSpc>
            </a:pPr>
            <a:r>
              <a:rPr lang="en-US" dirty="0"/>
              <a:t>Represented by the following industry standards for the core technologies:</a:t>
            </a:r>
          </a:p>
          <a:p>
            <a:pPr lvl="1">
              <a:lnSpc>
                <a:spcPct val="120000"/>
              </a:lnSpc>
            </a:pPr>
            <a:r>
              <a:rPr lang="en-US" dirty="0"/>
              <a:t>Web Service Description Language (</a:t>
            </a:r>
            <a:r>
              <a:rPr lang="en-US" b="1" dirty="0">
                <a:solidFill>
                  <a:srgbClr val="FF0000"/>
                </a:solidFill>
              </a:rPr>
              <a:t>WSDL</a:t>
            </a:r>
            <a:r>
              <a:rPr lang="en-US" dirty="0"/>
              <a:t>)</a:t>
            </a:r>
          </a:p>
          <a:p>
            <a:pPr lvl="2">
              <a:lnSpc>
                <a:spcPct val="120000"/>
              </a:lnSpc>
            </a:pPr>
            <a:r>
              <a:rPr lang="en-US" dirty="0"/>
              <a:t>a markup language used to define API and its individual functions (inputs + outputs)</a:t>
            </a:r>
          </a:p>
          <a:p>
            <a:pPr lvl="1">
              <a:lnSpc>
                <a:spcPct val="120000"/>
              </a:lnSpc>
            </a:pPr>
            <a:r>
              <a:rPr lang="en-US" dirty="0"/>
              <a:t>XML Schema Definition Language (</a:t>
            </a:r>
            <a:r>
              <a:rPr lang="en-US" b="1" dirty="0">
                <a:solidFill>
                  <a:srgbClr val="FF0000"/>
                </a:solidFill>
              </a:rPr>
              <a:t>XML Schema</a:t>
            </a:r>
            <a:r>
              <a:rPr lang="en-US" dirty="0"/>
              <a:t>)</a:t>
            </a:r>
          </a:p>
          <a:p>
            <a:pPr lvl="2">
              <a:lnSpc>
                <a:spcPct val="120000"/>
              </a:lnSpc>
            </a:pPr>
            <a:r>
              <a:rPr lang="en-US" dirty="0"/>
              <a:t>used to represent messages exchanged between services</a:t>
            </a:r>
          </a:p>
          <a:p>
            <a:pPr lvl="2">
              <a:lnSpc>
                <a:spcPct val="120000"/>
              </a:lnSpc>
            </a:pPr>
            <a:r>
              <a:rPr lang="en-US" dirty="0"/>
              <a:t>XML schemas are directly linked to WSDL</a:t>
            </a:r>
          </a:p>
          <a:p>
            <a:pPr lvl="1">
              <a:lnSpc>
                <a:spcPct val="120000"/>
              </a:lnSpc>
            </a:pPr>
            <a:r>
              <a:rPr lang="en-US" b="1" dirty="0">
                <a:solidFill>
                  <a:srgbClr val="FF0000"/>
                </a:solidFill>
              </a:rPr>
              <a:t>SOAP</a:t>
            </a:r>
            <a:r>
              <a:rPr lang="en-US" dirty="0"/>
              <a:t> – Simple Object Access Protocol</a:t>
            </a:r>
          </a:p>
          <a:p>
            <a:pPr lvl="2">
              <a:lnSpc>
                <a:spcPct val="120000"/>
              </a:lnSpc>
            </a:pPr>
            <a:r>
              <a:rPr lang="en-US" dirty="0"/>
              <a:t>a standard that defines a common messaging (header + body) format used to request and response messages exchanged by Web services.</a:t>
            </a:r>
          </a:p>
          <a:p>
            <a:pPr lvl="1">
              <a:lnSpc>
                <a:spcPct val="120000"/>
              </a:lnSpc>
            </a:pPr>
            <a:r>
              <a:rPr lang="en-US" dirty="0"/>
              <a:t>Universal Description, Discovery, and Integration (</a:t>
            </a:r>
            <a:r>
              <a:rPr lang="en-US" b="1" dirty="0">
                <a:solidFill>
                  <a:srgbClr val="FF0000"/>
                </a:solidFill>
              </a:rPr>
              <a:t>UDDI</a:t>
            </a:r>
            <a:r>
              <a:rPr lang="en-US" dirty="0"/>
              <a:t>)</a:t>
            </a:r>
          </a:p>
          <a:p>
            <a:pPr lvl="2">
              <a:lnSpc>
                <a:spcPct val="120000"/>
              </a:lnSpc>
            </a:pPr>
            <a:r>
              <a:rPr lang="en-US" dirty="0"/>
              <a:t>a standard that regulates service registries in which WSDL definitions can be published as part of a service catalog for discovery purposes.</a:t>
            </a:r>
          </a:p>
        </p:txBody>
      </p:sp>
      <p:sp>
        <p:nvSpPr>
          <p:cNvPr id="4" name="Slide Number Placeholder 3">
            <a:extLst>
              <a:ext uri="{FF2B5EF4-FFF2-40B4-BE49-F238E27FC236}">
                <a16:creationId xmlns:a16="http://schemas.microsoft.com/office/drawing/2014/main" id="{0DD9A86C-09AA-0C41-8A80-83F372007A72}"/>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5" name="Footer Placeholder 4">
            <a:extLst>
              <a:ext uri="{FF2B5EF4-FFF2-40B4-BE49-F238E27FC236}">
                <a16:creationId xmlns:a16="http://schemas.microsoft.com/office/drawing/2014/main" id="{EFE2777A-1412-5D4C-AFBB-7FAAA230AFF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76296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Services illustrated</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21100" y="1893094"/>
            <a:ext cx="4749800" cy="421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9F60DF86-B834-E74F-B9AC-DED24FDF3A9D}"/>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
        <p:nvSpPr>
          <p:cNvPr id="5" name="Footer Placeholder 4">
            <a:extLst>
              <a:ext uri="{FF2B5EF4-FFF2-40B4-BE49-F238E27FC236}">
                <a16:creationId xmlns:a16="http://schemas.microsoft.com/office/drawing/2014/main" id="{1A3AB3C2-FA1D-FE46-86A0-EF61BBB4438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53111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Services</a:t>
            </a:r>
          </a:p>
        </p:txBody>
      </p:sp>
      <p:sp>
        <p:nvSpPr>
          <p:cNvPr id="3" name="Content Placeholder 2"/>
          <p:cNvSpPr>
            <a:spLocks noGrp="1"/>
          </p:cNvSpPr>
          <p:nvPr>
            <p:ph idx="1"/>
          </p:nvPr>
        </p:nvSpPr>
        <p:spPr/>
        <p:txBody>
          <a:bodyPr/>
          <a:lstStyle/>
          <a:p>
            <a:r>
              <a:rPr lang="en-US" dirty="0"/>
              <a:t>REST services’ implementation rely on the use of core Web technologies.</a:t>
            </a:r>
          </a:p>
          <a:p>
            <a:endParaRPr lang="en-US" dirty="0"/>
          </a:p>
          <a:p>
            <a:r>
              <a:rPr lang="en-US" dirty="0"/>
              <a:t>Unlike SOAP-based web services, REST services do not have individual technical interfaces but instead share a common technical interface that is known as the </a:t>
            </a:r>
            <a:r>
              <a:rPr lang="en-US" dirty="0">
                <a:solidFill>
                  <a:srgbClr val="FF0000"/>
                </a:solidFill>
              </a:rPr>
              <a:t>uniform contract</a:t>
            </a:r>
            <a:r>
              <a:rPr lang="en-US" dirty="0"/>
              <a:t>, which is typically established via the use of HTTP methods.</a:t>
            </a:r>
          </a:p>
        </p:txBody>
      </p:sp>
      <p:sp>
        <p:nvSpPr>
          <p:cNvPr id="4" name="Slide Number Placeholder 3">
            <a:extLst>
              <a:ext uri="{FF2B5EF4-FFF2-40B4-BE49-F238E27FC236}">
                <a16:creationId xmlns:a16="http://schemas.microsoft.com/office/drawing/2014/main" id="{CF86C5A2-20D4-2248-90DA-D1D9C5FCB0D8}"/>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
        <p:nvSpPr>
          <p:cNvPr id="5" name="Footer Placeholder 4">
            <a:extLst>
              <a:ext uri="{FF2B5EF4-FFF2-40B4-BE49-F238E27FC236}">
                <a16:creationId xmlns:a16="http://schemas.microsoft.com/office/drawing/2014/main" id="{7F439D31-0F9F-9243-A1DD-E577D42F275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72060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Agents</a:t>
            </a:r>
          </a:p>
        </p:txBody>
      </p:sp>
      <p:sp>
        <p:nvSpPr>
          <p:cNvPr id="3" name="Content Placeholder 2"/>
          <p:cNvSpPr>
            <a:spLocks noGrp="1"/>
          </p:cNvSpPr>
          <p:nvPr>
            <p:ph idx="1"/>
          </p:nvPr>
        </p:nvSpPr>
        <p:spPr/>
        <p:txBody>
          <a:bodyPr>
            <a:normAutofit/>
          </a:bodyPr>
          <a:lstStyle/>
          <a:p>
            <a:r>
              <a:rPr lang="en-US" sz="2400" dirty="0"/>
              <a:t>Service Agents are </a:t>
            </a:r>
            <a:r>
              <a:rPr lang="en-US" sz="2400" dirty="0">
                <a:solidFill>
                  <a:srgbClr val="FF0000"/>
                </a:solidFill>
              </a:rPr>
              <a:t>event-driven</a:t>
            </a:r>
            <a:r>
              <a:rPr lang="en-US" sz="2400" dirty="0"/>
              <a:t> programs designed to intercept messages at runtime.</a:t>
            </a:r>
          </a:p>
          <a:p>
            <a:pPr lvl="1"/>
            <a:r>
              <a:rPr lang="en-US" sz="2000" dirty="0"/>
              <a:t>Active agent: perform an action upon intercepting and reading the contents of a message.</a:t>
            </a:r>
          </a:p>
          <a:p>
            <a:pPr lvl="2"/>
            <a:r>
              <a:rPr lang="en-US" sz="1800" dirty="0"/>
              <a:t>making changes to the message contents or message path</a:t>
            </a:r>
          </a:p>
          <a:p>
            <a:pPr lvl="1"/>
            <a:r>
              <a:rPr lang="en-US" sz="2000" dirty="0"/>
              <a:t>Passive agent: do not change message contents.</a:t>
            </a:r>
          </a:p>
          <a:p>
            <a:pPr lvl="2"/>
            <a:r>
              <a:rPr lang="en-US" sz="1800" dirty="0"/>
              <a:t>capture parts of the message for monitoring, logging, or reporting.</a:t>
            </a:r>
          </a:p>
          <a:p>
            <a:pPr lvl="1"/>
            <a:endParaRPr lang="en-US" sz="2000" dirty="0"/>
          </a:p>
          <a:p>
            <a:r>
              <a:rPr lang="en-US" sz="2400" dirty="0">
                <a:highlight>
                  <a:srgbClr val="FFFF00"/>
                </a:highlight>
              </a:rPr>
              <a:t>In the cloud, service agents are used to perform the runtime monitoring and measuring required to ensure features like </a:t>
            </a:r>
            <a:r>
              <a:rPr lang="en-US" sz="2400" i="1" dirty="0">
                <a:highlight>
                  <a:srgbClr val="FFFF00"/>
                </a:highlight>
              </a:rPr>
              <a:t>elastic scaling</a:t>
            </a:r>
            <a:r>
              <a:rPr lang="en-US" sz="2400" dirty="0">
                <a:highlight>
                  <a:srgbClr val="FFFF00"/>
                </a:highlight>
              </a:rPr>
              <a:t> and </a:t>
            </a:r>
            <a:r>
              <a:rPr lang="en-US" sz="2400" i="1" dirty="0">
                <a:highlight>
                  <a:srgbClr val="FFFF00"/>
                </a:highlight>
              </a:rPr>
              <a:t>pay-for-use billing </a:t>
            </a:r>
            <a:r>
              <a:rPr lang="en-US" sz="2400" dirty="0">
                <a:highlight>
                  <a:srgbClr val="FFFF00"/>
                </a:highlight>
              </a:rPr>
              <a:t>can performed instantaneously.</a:t>
            </a:r>
          </a:p>
        </p:txBody>
      </p:sp>
      <p:sp>
        <p:nvSpPr>
          <p:cNvPr id="4" name="Slide Number Placeholder 3">
            <a:extLst>
              <a:ext uri="{FF2B5EF4-FFF2-40B4-BE49-F238E27FC236}">
                <a16:creationId xmlns:a16="http://schemas.microsoft.com/office/drawing/2014/main" id="{9A51EF72-0AE0-7649-AE48-BA3C9A903E6E}"/>
              </a:ext>
            </a:extLst>
          </p:cNvPr>
          <p:cNvSpPr>
            <a:spLocks noGrp="1"/>
          </p:cNvSpPr>
          <p:nvPr>
            <p:ph type="sldNum" sz="quarter" idx="12"/>
          </p:nvPr>
        </p:nvSpPr>
        <p:spPr/>
        <p:txBody>
          <a:bodyPr/>
          <a:lstStyle/>
          <a:p>
            <a:fld id="{B6A95138-A96E-2F42-A959-2EFD44FE4AB7}" type="slidenum">
              <a:rPr lang="en-US" smtClean="0"/>
              <a:pPr/>
              <a:t>36</a:t>
            </a:fld>
            <a:endParaRPr lang="en-US" dirty="0"/>
          </a:p>
        </p:txBody>
      </p:sp>
      <p:sp>
        <p:nvSpPr>
          <p:cNvPr id="5" name="Footer Placeholder 4">
            <a:extLst>
              <a:ext uri="{FF2B5EF4-FFF2-40B4-BE49-F238E27FC236}">
                <a16:creationId xmlns:a16="http://schemas.microsoft.com/office/drawing/2014/main" id="{77EFEDC2-290C-7446-B139-B0BE7D665BB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8206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p>
          <a:p>
            <a:pPr marL="514350" indent="-514350">
              <a:buFont typeface="+mj-lt"/>
              <a:buAutoNum type="arabicPeriod"/>
            </a:pPr>
            <a:r>
              <a:rPr lang="en-US" sz="2400" dirty="0"/>
              <a:t>Data Center Technology</a:t>
            </a:r>
            <a:endParaRPr lang="en-US" sz="2400" dirty="0">
              <a:solidFill>
                <a:srgbClr val="0070C0"/>
              </a:solidFill>
            </a:endParaRP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
        <p:nvSpPr>
          <p:cNvPr id="5" name="Footer Placeholder 4">
            <a:extLst>
              <a:ext uri="{FF2B5EF4-FFF2-40B4-BE49-F238E27FC236}">
                <a16:creationId xmlns:a16="http://schemas.microsoft.com/office/drawing/2014/main" id="{AD9AF72E-475C-0744-B57D-44F7DC1F2F5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06831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olution-of-data-centers-a-look-at-how-data-centers-have-evolved-over">
            <a:extLst>
              <a:ext uri="{FF2B5EF4-FFF2-40B4-BE49-F238E27FC236}">
                <a16:creationId xmlns:a16="http://schemas.microsoft.com/office/drawing/2014/main" id="{DA08E6EA-7CF1-7B4B-AE81-1F1E6BBCA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184" y="2297184"/>
            <a:ext cx="5193792" cy="3780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rosoft's data centers dwarf the small Eastern Washington town of Quincy.​">
            <a:extLst>
              <a:ext uri="{FF2B5EF4-FFF2-40B4-BE49-F238E27FC236}">
                <a16:creationId xmlns:a16="http://schemas.microsoft.com/office/drawing/2014/main" id="{925D8DAA-4479-4F43-A8A4-27CA184DD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2" y="2297184"/>
            <a:ext cx="5352287" cy="37804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787685-999D-3242-86BB-08FF2E99BD18}"/>
              </a:ext>
            </a:extLst>
          </p:cNvPr>
          <p:cNvSpPr txBox="1"/>
          <p:nvPr/>
        </p:nvSpPr>
        <p:spPr>
          <a:xfrm>
            <a:off x="682752" y="6108154"/>
            <a:ext cx="5413248" cy="769441"/>
          </a:xfrm>
          <a:prstGeom prst="rect">
            <a:avLst/>
          </a:prstGeom>
          <a:noFill/>
        </p:spPr>
        <p:txBody>
          <a:bodyPr wrap="square" rtlCol="0">
            <a:spAutoFit/>
          </a:bodyPr>
          <a:lstStyle/>
          <a:p>
            <a:r>
              <a:rPr lang="en-US" sz="1100" i="1" dirty="0"/>
              <a:t>Microsoft's datacenters dwarf the small Eastern Washington town of Quincy.</a:t>
            </a:r>
          </a:p>
          <a:p>
            <a:r>
              <a:rPr lang="en-US" sz="1100" i="1" dirty="0"/>
              <a:t>https://</a:t>
            </a:r>
            <a:r>
              <a:rPr lang="en-US" sz="1100" i="1" dirty="0" err="1"/>
              <a:t>www.zdnet.com</a:t>
            </a:r>
            <a:r>
              <a:rPr lang="en-US" sz="1100" i="1" dirty="0"/>
              <a:t>/article/photos-a-tour-inside-one-of-</a:t>
            </a:r>
            <a:r>
              <a:rPr lang="en-US" sz="1100" i="1" dirty="0" err="1"/>
              <a:t>microsofts</a:t>
            </a:r>
            <a:r>
              <a:rPr lang="en-US" sz="1100" i="1" dirty="0"/>
              <a:t>-cloud-data-centers/</a:t>
            </a:r>
          </a:p>
          <a:p>
            <a:br>
              <a:rPr lang="en-US" sz="1100" i="1" dirty="0"/>
            </a:br>
            <a:endParaRPr lang="en-US" sz="1100" dirty="0"/>
          </a:p>
        </p:txBody>
      </p:sp>
      <p:sp>
        <p:nvSpPr>
          <p:cNvPr id="7" name="TextBox 6">
            <a:extLst>
              <a:ext uri="{FF2B5EF4-FFF2-40B4-BE49-F238E27FC236}">
                <a16:creationId xmlns:a16="http://schemas.microsoft.com/office/drawing/2014/main" id="{1774857E-605C-4544-B64C-AAD28FF7AE1A}"/>
              </a:ext>
            </a:extLst>
          </p:cNvPr>
          <p:cNvSpPr txBox="1"/>
          <p:nvPr/>
        </p:nvSpPr>
        <p:spPr>
          <a:xfrm>
            <a:off x="890016" y="1548384"/>
            <a:ext cx="3072384" cy="584775"/>
          </a:xfrm>
          <a:prstGeom prst="rect">
            <a:avLst/>
          </a:prstGeom>
          <a:noFill/>
        </p:spPr>
        <p:txBody>
          <a:bodyPr wrap="square" rtlCol="0">
            <a:spAutoFit/>
          </a:bodyPr>
          <a:lstStyle/>
          <a:p>
            <a:r>
              <a:rPr lang="en-US" sz="3200" dirty="0"/>
              <a:t>Outside</a:t>
            </a:r>
          </a:p>
        </p:txBody>
      </p:sp>
      <p:sp>
        <p:nvSpPr>
          <p:cNvPr id="8" name="TextBox 7">
            <a:extLst>
              <a:ext uri="{FF2B5EF4-FFF2-40B4-BE49-F238E27FC236}">
                <a16:creationId xmlns:a16="http://schemas.microsoft.com/office/drawing/2014/main" id="{86505BB1-F900-674D-922F-BA7C94B7E6B4}"/>
              </a:ext>
            </a:extLst>
          </p:cNvPr>
          <p:cNvSpPr txBox="1"/>
          <p:nvPr/>
        </p:nvSpPr>
        <p:spPr>
          <a:xfrm>
            <a:off x="8016240" y="1554480"/>
            <a:ext cx="3072384" cy="584775"/>
          </a:xfrm>
          <a:prstGeom prst="rect">
            <a:avLst/>
          </a:prstGeom>
          <a:noFill/>
        </p:spPr>
        <p:txBody>
          <a:bodyPr wrap="square" rtlCol="0">
            <a:spAutoFit/>
          </a:bodyPr>
          <a:lstStyle/>
          <a:p>
            <a:r>
              <a:rPr lang="en-US" sz="3200" dirty="0"/>
              <a:t>Inside</a:t>
            </a:r>
          </a:p>
        </p:txBody>
      </p:sp>
      <p:sp>
        <p:nvSpPr>
          <p:cNvPr id="9" name="Title 8">
            <a:extLst>
              <a:ext uri="{FF2B5EF4-FFF2-40B4-BE49-F238E27FC236}">
                <a16:creationId xmlns:a16="http://schemas.microsoft.com/office/drawing/2014/main" id="{EEBA9E9F-043E-8149-A115-B38820ADD010}"/>
              </a:ext>
            </a:extLst>
          </p:cNvPr>
          <p:cNvSpPr>
            <a:spLocks noGrp="1"/>
          </p:cNvSpPr>
          <p:nvPr>
            <p:ph type="title"/>
          </p:nvPr>
        </p:nvSpPr>
        <p:spPr/>
        <p:txBody>
          <a:bodyPr/>
          <a:lstStyle/>
          <a:p>
            <a:r>
              <a:rPr lang="en-US" dirty="0"/>
              <a:t>How a Data Center looks like?</a:t>
            </a:r>
          </a:p>
        </p:txBody>
      </p:sp>
      <p:sp>
        <p:nvSpPr>
          <p:cNvPr id="2" name="Footer Placeholder 1">
            <a:extLst>
              <a:ext uri="{FF2B5EF4-FFF2-40B4-BE49-F238E27FC236}">
                <a16:creationId xmlns:a16="http://schemas.microsoft.com/office/drawing/2014/main" id="{8F1B2D27-5561-EF41-91C4-4E766222BFEF}"/>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C546499B-14AB-5B4C-8BBC-766D781B243D}"/>
              </a:ext>
            </a:extLst>
          </p:cNvPr>
          <p:cNvSpPr>
            <a:spLocks noGrp="1"/>
          </p:cNvSpPr>
          <p:nvPr>
            <p:ph type="sldNum" sz="quarter" idx="12"/>
          </p:nvPr>
        </p:nvSpPr>
        <p:spPr/>
        <p:txBody>
          <a:bodyPr/>
          <a:lstStyle/>
          <a:p>
            <a:fld id="{200DD954-184B-4D49-AD4D-2D5B1F9D4CEC}" type="slidenum">
              <a:rPr lang="en-US" smtClean="0"/>
              <a:t>38</a:t>
            </a:fld>
            <a:endParaRPr lang="en-US"/>
          </a:p>
        </p:txBody>
      </p:sp>
    </p:spTree>
    <p:extLst>
      <p:ext uri="{BB962C8B-B14F-4D97-AF65-F5344CB8AC3E}">
        <p14:creationId xmlns:p14="http://schemas.microsoft.com/office/powerpoint/2010/main" val="962351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 (5/6)</a:t>
            </a:r>
            <a:br>
              <a:rPr lang="en-US" dirty="0"/>
            </a:br>
            <a:r>
              <a:rPr lang="en-US" b="1" dirty="0"/>
              <a:t>Data Center technology</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71381" y="691887"/>
            <a:ext cx="2018830" cy="2477656"/>
          </a:xfrm>
        </p:spPr>
      </p:pic>
      <p:sp>
        <p:nvSpPr>
          <p:cNvPr id="6" name="Content Placeholder 5"/>
          <p:cNvSpPr>
            <a:spLocks noGrp="1"/>
          </p:cNvSpPr>
          <p:nvPr>
            <p:ph sz="quarter" idx="4"/>
          </p:nvPr>
        </p:nvSpPr>
        <p:spPr>
          <a:xfrm>
            <a:off x="814386" y="1930715"/>
            <a:ext cx="9037825" cy="4511196"/>
          </a:xfrm>
        </p:spPr>
        <p:txBody>
          <a:bodyPr/>
          <a:lstStyle/>
          <a:p>
            <a:r>
              <a:rPr lang="en-US" sz="2400" dirty="0"/>
              <a:t>A data center is a way to grouping IT resources in close proximity with one another, rather than having them geographically dispersed.</a:t>
            </a:r>
          </a:p>
          <a:p>
            <a:endParaRPr lang="en-US" sz="2400" dirty="0"/>
          </a:p>
          <a:p>
            <a:r>
              <a:rPr lang="en-US" sz="2400" dirty="0"/>
              <a:t>IT resources included in the data center:</a:t>
            </a:r>
          </a:p>
          <a:p>
            <a:pPr lvl="1"/>
            <a:r>
              <a:rPr lang="en-US" sz="2000" dirty="0"/>
              <a:t>servers, databases, networking and telecommunication devices, and software systems</a:t>
            </a:r>
          </a:p>
          <a:p>
            <a:endParaRPr lang="en-US" sz="2400" dirty="0"/>
          </a:p>
          <a:p>
            <a:r>
              <a:rPr lang="en-US" sz="2400" dirty="0"/>
              <a:t>Advantages:</a:t>
            </a:r>
          </a:p>
          <a:p>
            <a:pPr lvl="1"/>
            <a:r>
              <a:rPr lang="en-US" sz="2000" dirty="0"/>
              <a:t>power sharing</a:t>
            </a:r>
          </a:p>
          <a:p>
            <a:pPr lvl="1"/>
            <a:r>
              <a:rPr lang="en-US" sz="2000" dirty="0"/>
              <a:t>improved accessibility for IT personnel</a:t>
            </a:r>
          </a:p>
          <a:p>
            <a:pPr lvl="1"/>
            <a:r>
              <a:rPr lang="en-US" sz="2000" dirty="0"/>
              <a:t>higher efficiency in shared IT resource usage</a:t>
            </a:r>
            <a:endParaRPr lang="en-US" dirty="0"/>
          </a:p>
        </p:txBody>
      </p:sp>
      <p:sp>
        <p:nvSpPr>
          <p:cNvPr id="3" name="Slide Number Placeholder 2">
            <a:extLst>
              <a:ext uri="{FF2B5EF4-FFF2-40B4-BE49-F238E27FC236}">
                <a16:creationId xmlns:a16="http://schemas.microsoft.com/office/drawing/2014/main" id="{60D00910-5F0E-9548-B59F-4029398DFA3E}"/>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
        <p:nvSpPr>
          <p:cNvPr id="5" name="Footer Placeholder 4">
            <a:extLst>
              <a:ext uri="{FF2B5EF4-FFF2-40B4-BE49-F238E27FC236}">
                <a16:creationId xmlns:a16="http://schemas.microsoft.com/office/drawing/2014/main" id="{22C3D029-5114-1443-9E62-3ECD1CCA577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37276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2798-EF4C-ED49-A052-EEB432D75C2D}"/>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830F1E69-CEF1-1E41-8402-F8E39941E3AE}"/>
              </a:ext>
            </a:extLst>
          </p:cNvPr>
          <p:cNvSpPr>
            <a:spLocks noGrp="1"/>
          </p:cNvSpPr>
          <p:nvPr>
            <p:ph idx="1"/>
          </p:nvPr>
        </p:nvSpPr>
        <p:spPr/>
        <p:txBody>
          <a:bodyPr/>
          <a:lstStyle/>
          <a:p>
            <a:r>
              <a:rPr lang="en-US" dirty="0"/>
              <a:t>Cloud-enabling Technology</a:t>
            </a:r>
          </a:p>
          <a:p>
            <a:pPr lvl="1"/>
            <a:r>
              <a:rPr lang="en-US" dirty="0">
                <a:hlinkClick r:id="rId2"/>
              </a:rPr>
              <a:t>CCC Chapter 5</a:t>
            </a:r>
            <a:endParaRPr lang="en-US" dirty="0"/>
          </a:p>
          <a:p>
            <a:pPr lvl="1"/>
            <a:r>
              <a:rPr lang="en-US" dirty="0"/>
              <a:t>Provided by the library through the following </a:t>
            </a:r>
            <a:r>
              <a:rPr lang="en-US" u="sng" dirty="0">
                <a:hlinkClick r:id="rId3"/>
              </a:rPr>
              <a:t>link</a:t>
            </a:r>
            <a:r>
              <a:rPr lang="en-US" dirty="0"/>
              <a:t>. (password: cloud)</a:t>
            </a:r>
          </a:p>
          <a:p>
            <a:pPr lvl="1"/>
            <a:endParaRPr lang="en-US" dirty="0"/>
          </a:p>
          <a:p>
            <a:r>
              <a:rPr lang="en-US" dirty="0">
                <a:hlinkClick r:id="rId4"/>
              </a:rPr>
              <a:t>Virtualization</a:t>
            </a:r>
            <a:endParaRPr lang="en-US" dirty="0"/>
          </a:p>
          <a:p>
            <a:pPr lvl="1"/>
            <a:r>
              <a:rPr lang="en-US" dirty="0"/>
              <a:t>I assembled a document from:</a:t>
            </a:r>
          </a:p>
          <a:p>
            <a:pPr lvl="2"/>
            <a:r>
              <a:rPr lang="en-US" dirty="0"/>
              <a:t>MCC chapter 3, </a:t>
            </a:r>
          </a:p>
          <a:p>
            <a:pPr lvl="2"/>
            <a:r>
              <a:rPr lang="en-US" dirty="0"/>
              <a:t>OSC chapter 1, and </a:t>
            </a:r>
          </a:p>
          <a:p>
            <a:pPr lvl="2"/>
            <a:r>
              <a:rPr lang="en-US" dirty="0"/>
              <a:t>OSC chapter 16.</a:t>
            </a:r>
          </a:p>
          <a:p>
            <a:pPr lvl="1"/>
            <a:endParaRPr lang="en-US" dirty="0"/>
          </a:p>
        </p:txBody>
      </p:sp>
      <p:sp>
        <p:nvSpPr>
          <p:cNvPr id="4" name="Footer Placeholder 3">
            <a:extLst>
              <a:ext uri="{FF2B5EF4-FFF2-40B4-BE49-F238E27FC236}">
                <a16:creationId xmlns:a16="http://schemas.microsoft.com/office/drawing/2014/main" id="{8D0132D5-3461-264A-BF42-375BE9237BC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FF437FF-EB69-744C-B82C-9F0938A5E473}"/>
              </a:ext>
            </a:extLst>
          </p:cNvPr>
          <p:cNvSpPr>
            <a:spLocks noGrp="1"/>
          </p:cNvSpPr>
          <p:nvPr>
            <p:ph type="sldNum" sz="quarter" idx="12"/>
          </p:nvPr>
        </p:nvSpPr>
        <p:spPr/>
        <p:txBody>
          <a:bodyPr/>
          <a:lstStyle/>
          <a:p>
            <a:fld id="{200DD954-184B-4D49-AD4D-2D5B1F9D4CEC}" type="slidenum">
              <a:rPr lang="en-US" smtClean="0"/>
              <a:t>4</a:t>
            </a:fld>
            <a:endParaRPr lang="en-US"/>
          </a:p>
        </p:txBody>
      </p:sp>
    </p:spTree>
    <p:extLst>
      <p:ext uri="{BB962C8B-B14F-4D97-AF65-F5344CB8AC3E}">
        <p14:creationId xmlns:p14="http://schemas.microsoft.com/office/powerpoint/2010/main" val="934061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956" y="0"/>
            <a:ext cx="10515600" cy="1325563"/>
          </a:xfrm>
        </p:spPr>
        <p:txBody>
          <a:bodyPr/>
          <a:lstStyle/>
          <a:p>
            <a:r>
              <a:rPr lang="en-US" dirty="0"/>
              <a:t>Google, Amazon, and Microsoft Datacenters (as of 2016)</a:t>
            </a:r>
          </a:p>
        </p:txBody>
      </p:sp>
      <p:sp>
        <p:nvSpPr>
          <p:cNvPr id="6" name="Slide Number Placeholder 5"/>
          <p:cNvSpPr>
            <a:spLocks noGrp="1"/>
          </p:cNvSpPr>
          <p:nvPr>
            <p:ph type="sldNum" sz="quarter" idx="12"/>
          </p:nvPr>
        </p:nvSpPr>
        <p:spPr/>
        <p:txBody>
          <a:bodyPr/>
          <a:lstStyle/>
          <a:p>
            <a:fld id="{241A2BE1-DBFE-CB4F-804D-53651BB50431}" type="slidenum">
              <a:rPr lang="en-US" smtClean="0"/>
              <a:t>40</a:t>
            </a:fld>
            <a:endParaRPr lang="en-US"/>
          </a:p>
        </p:txBody>
      </p:sp>
      <p:pic>
        <p:nvPicPr>
          <p:cNvPr id="11266" name="Picture 2" descr="Map with available worldwide locations for AWS, Azure and Google Cloud">
            <a:extLst>
              <a:ext uri="{FF2B5EF4-FFF2-40B4-BE49-F238E27FC236}">
                <a16:creationId xmlns:a16="http://schemas.microsoft.com/office/drawing/2014/main" id="{7E351BAC-2EA1-FC40-A715-9B4748573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68" y="1150425"/>
            <a:ext cx="10835492" cy="5381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797B26-E3ED-5141-99C8-A69278C70516}"/>
              </a:ext>
            </a:extLst>
          </p:cNvPr>
          <p:cNvSpPr/>
          <p:nvPr/>
        </p:nvSpPr>
        <p:spPr>
          <a:xfrm>
            <a:off x="579268" y="6525844"/>
            <a:ext cx="10671048" cy="369332"/>
          </a:xfrm>
          <a:prstGeom prst="rect">
            <a:avLst/>
          </a:prstGeom>
        </p:spPr>
        <p:txBody>
          <a:bodyPr wrap="square">
            <a:spAutoFit/>
          </a:bodyPr>
          <a:lstStyle/>
          <a:p>
            <a:r>
              <a:rPr lang="en-US" dirty="0"/>
              <a:t>https://</a:t>
            </a:r>
            <a:r>
              <a:rPr lang="en-US" dirty="0" err="1"/>
              <a:t>www.atomia.com</a:t>
            </a:r>
            <a:r>
              <a:rPr lang="en-US" dirty="0"/>
              <a:t>/2016/11/24/comparing-the-geographical-coverage-of-aws-azure-and-google-cloud/</a:t>
            </a:r>
          </a:p>
        </p:txBody>
      </p:sp>
      <p:sp>
        <p:nvSpPr>
          <p:cNvPr id="4" name="Footer Placeholder 3">
            <a:extLst>
              <a:ext uri="{FF2B5EF4-FFF2-40B4-BE49-F238E27FC236}">
                <a16:creationId xmlns:a16="http://schemas.microsoft.com/office/drawing/2014/main" id="{C2EF6644-0C18-F245-98F9-4119065B2BE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9338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Data Center Look like from inside</a:t>
            </a:r>
          </a:p>
        </p:txBody>
      </p:sp>
      <p:sp>
        <p:nvSpPr>
          <p:cNvPr id="3" name="Content Placeholder 2"/>
          <p:cNvSpPr>
            <a:spLocks noGrp="1"/>
          </p:cNvSpPr>
          <p:nvPr>
            <p:ph idx="1"/>
          </p:nvPr>
        </p:nvSpPr>
        <p:spPr/>
        <p:txBody>
          <a:bodyPr/>
          <a:lstStyle/>
          <a:p>
            <a:r>
              <a:rPr lang="en-US" dirty="0"/>
              <a:t>Inside Google’s Data center:</a:t>
            </a:r>
          </a:p>
          <a:p>
            <a:pPr marL="0" indent="0">
              <a:buNone/>
            </a:pPr>
            <a:r>
              <a:rPr lang="en-US" b="1" u="sng" dirty="0">
                <a:hlinkClick r:id="rId2"/>
              </a:rPr>
              <a:t>https://www.youtube.com/watch?v=XZmGGAbHqa0</a:t>
            </a:r>
            <a:r>
              <a:rPr lang="en-US" dirty="0"/>
              <a:t> </a:t>
            </a:r>
          </a:p>
          <a:p>
            <a:pPr marL="0" indent="0">
              <a:buNone/>
            </a:pPr>
            <a:endParaRPr lang="en-US" dirty="0"/>
          </a:p>
          <a:p>
            <a:r>
              <a:rPr lang="en-US" b="1" dirty="0"/>
              <a:t>Microsoft GFS Datacenter Tour (</a:t>
            </a:r>
            <a:r>
              <a:rPr lang="en-US" b="1" dirty="0" err="1"/>
              <a:t>Youtube</a:t>
            </a:r>
            <a:r>
              <a:rPr lang="en-US" b="1" dirty="0"/>
              <a:t>) </a:t>
            </a:r>
            <a:r>
              <a:rPr lang="en-US" dirty="0">
                <a:hlinkClick r:id="rId3"/>
              </a:rPr>
              <a:t>https://www.youtube.com/watch?v=KG4cE362ETE</a:t>
            </a:r>
            <a:endParaRPr lang="en-US" dirty="0"/>
          </a:p>
          <a:p>
            <a:endParaRPr lang="en-US" dirty="0"/>
          </a:p>
          <a:p>
            <a:r>
              <a:rPr lang="en-US" dirty="0" err="1"/>
              <a:t>Timelapse</a:t>
            </a:r>
            <a:r>
              <a:rPr lang="en-US" dirty="0"/>
              <a:t> of a Datacenter Construction on the Inside (Fortune 500 company) </a:t>
            </a:r>
          </a:p>
          <a:p>
            <a:pPr marL="0" indent="0">
              <a:buNone/>
            </a:pPr>
            <a:r>
              <a:rPr lang="en-US" dirty="0"/>
              <a:t>https://</a:t>
            </a:r>
            <a:r>
              <a:rPr lang="en-US" dirty="0" err="1"/>
              <a:t>www.youtube.com</a:t>
            </a:r>
            <a:r>
              <a:rPr lang="en-US" dirty="0"/>
              <a:t>/</a:t>
            </a:r>
            <a:r>
              <a:rPr lang="en-US" dirty="0" err="1"/>
              <a:t>watch?v</a:t>
            </a:r>
            <a:r>
              <a:rPr lang="en-US" dirty="0"/>
              <a:t>=ujO-xNvXj3g </a:t>
            </a:r>
            <a:br>
              <a:rPr lang="en-US" dirty="0"/>
            </a:br>
            <a:endParaRPr lang="en-US" dirty="0"/>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41</a:t>
            </a:fld>
            <a:endParaRPr lang="en-US"/>
          </a:p>
        </p:txBody>
      </p:sp>
      <p:sp>
        <p:nvSpPr>
          <p:cNvPr id="5" name="Footer Placeholder 4">
            <a:extLst>
              <a:ext uri="{FF2B5EF4-FFF2-40B4-BE49-F238E27FC236}">
                <a16:creationId xmlns:a16="http://schemas.microsoft.com/office/drawing/2014/main" id="{35FD87A6-8DA5-B24B-A200-2081EA1F31A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217472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t>Data Center Technologies</a:t>
            </a:r>
          </a:p>
          <a:p>
            <a:endParaRPr lang="en-US" dirty="0"/>
          </a:p>
          <a:p>
            <a:r>
              <a:rPr lang="en-US" dirty="0"/>
              <a:t>Data Center Facilities</a:t>
            </a:r>
          </a:p>
          <a:p>
            <a:endParaRPr lang="en-US" dirty="0"/>
          </a:p>
          <a:p>
            <a:r>
              <a:rPr lang="en-US" dirty="0"/>
              <a:t>Data Center Issues</a:t>
            </a:r>
          </a:p>
          <a:p>
            <a:endParaRPr lang="en-US" dirty="0"/>
          </a:p>
          <a:p>
            <a:r>
              <a:rPr lang="en-US" dirty="0"/>
              <a:t>Data Center Standards by Telecommunication Industry Association (TIA):</a:t>
            </a:r>
          </a:p>
          <a:p>
            <a:pPr lvl="1"/>
            <a:r>
              <a:rPr lang="en-US" b="1" dirty="0"/>
              <a:t>TIA-942 </a:t>
            </a:r>
            <a:r>
              <a:rPr lang="en-US" dirty="0"/>
              <a:t>standard for constructing data centers</a:t>
            </a:r>
          </a:p>
          <a:p>
            <a:endParaRPr lang="en-US" dirty="0"/>
          </a:p>
        </p:txBody>
      </p:sp>
      <p:sp>
        <p:nvSpPr>
          <p:cNvPr id="2" name="Footer Placeholder 1">
            <a:extLst>
              <a:ext uri="{FF2B5EF4-FFF2-40B4-BE49-F238E27FC236}">
                <a16:creationId xmlns:a16="http://schemas.microsoft.com/office/drawing/2014/main" id="{F4A0886A-AEBD-F644-A29B-176237A8B94E}"/>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4542A2A9-7C34-0B48-A525-A36C2493C180}"/>
              </a:ext>
            </a:extLst>
          </p:cNvPr>
          <p:cNvSpPr>
            <a:spLocks noGrp="1"/>
          </p:cNvSpPr>
          <p:nvPr>
            <p:ph type="sldNum" sz="quarter" idx="12"/>
          </p:nvPr>
        </p:nvSpPr>
        <p:spPr/>
        <p:txBody>
          <a:bodyPr/>
          <a:lstStyle/>
          <a:p>
            <a:fld id="{200DD954-184B-4D49-AD4D-2D5B1F9D4CEC}" type="slidenum">
              <a:rPr lang="en-US" smtClean="0"/>
              <a:t>42</a:t>
            </a:fld>
            <a:endParaRPr lang="en-US"/>
          </a:p>
        </p:txBody>
      </p:sp>
    </p:spTree>
    <p:extLst>
      <p:ext uri="{BB962C8B-B14F-4D97-AF65-F5344CB8AC3E}">
        <p14:creationId xmlns:p14="http://schemas.microsoft.com/office/powerpoint/2010/main" val="1736035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t>Data Center Technologies</a:t>
            </a:r>
          </a:p>
          <a:p>
            <a:endParaRPr lang="en-US" dirty="0"/>
          </a:p>
          <a:p>
            <a:r>
              <a:rPr lang="en-US" dirty="0">
                <a:solidFill>
                  <a:schemeClr val="bg1">
                    <a:lumMod val="65000"/>
                  </a:schemeClr>
                </a:solidFill>
              </a:rPr>
              <a:t>Data Center Facilities</a:t>
            </a:r>
          </a:p>
          <a:p>
            <a:endParaRPr lang="en-US" dirty="0">
              <a:solidFill>
                <a:schemeClr val="bg1">
                  <a:lumMod val="65000"/>
                </a:schemeClr>
              </a:solidFill>
            </a:endParaRPr>
          </a:p>
          <a:p>
            <a:r>
              <a:rPr lang="en-US" dirty="0">
                <a:solidFill>
                  <a:schemeClr val="bg1">
                    <a:lumMod val="65000"/>
                  </a:schemeClr>
                </a:solidFill>
              </a:rPr>
              <a:t>Data Center Issues</a:t>
            </a:r>
          </a:p>
          <a:p>
            <a:pPr marL="0" indent="0">
              <a:buNone/>
            </a:pPr>
            <a:endParaRPr lang="en-US" dirty="0">
              <a:solidFill>
                <a:schemeClr val="bg1">
                  <a:lumMod val="65000"/>
                </a:schemeClr>
              </a:solidFill>
            </a:endParaRPr>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 </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982C4482-7D95-D14C-9F7C-F67E12A65A56}"/>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C613578-61FF-8E4D-BC2E-5D7D17BA8393}"/>
              </a:ext>
            </a:extLst>
          </p:cNvPr>
          <p:cNvSpPr>
            <a:spLocks noGrp="1"/>
          </p:cNvSpPr>
          <p:nvPr>
            <p:ph type="sldNum" sz="quarter" idx="12"/>
          </p:nvPr>
        </p:nvSpPr>
        <p:spPr/>
        <p:txBody>
          <a:bodyPr/>
          <a:lstStyle/>
          <a:p>
            <a:fld id="{200DD954-184B-4D49-AD4D-2D5B1F9D4CEC}" type="slidenum">
              <a:rPr lang="en-US" smtClean="0"/>
              <a:t>43</a:t>
            </a:fld>
            <a:endParaRPr lang="en-US"/>
          </a:p>
        </p:txBody>
      </p:sp>
    </p:spTree>
    <p:extLst>
      <p:ext uri="{BB962C8B-B14F-4D97-AF65-F5344CB8AC3E}">
        <p14:creationId xmlns:p14="http://schemas.microsoft.com/office/powerpoint/2010/main" val="316736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a:t>
            </a:r>
          </a:p>
        </p:txBody>
      </p:sp>
      <p:sp>
        <p:nvSpPr>
          <p:cNvPr id="3" name="Content Placeholder 2"/>
          <p:cNvSpPr>
            <a:spLocks noGrp="1"/>
          </p:cNvSpPr>
          <p:nvPr>
            <p:ph idx="1"/>
          </p:nvPr>
        </p:nvSpPr>
        <p:spPr/>
        <p:txBody>
          <a:bodyPr/>
          <a:lstStyle/>
          <a:p>
            <a:pPr marL="0" indent="0">
              <a:buNone/>
            </a:pPr>
            <a:r>
              <a:rPr lang="en-US" dirty="0"/>
              <a:t>Data centers are comprised of the following technologies and components:</a:t>
            </a:r>
          </a:p>
          <a:p>
            <a:pPr marL="514350" indent="-514350">
              <a:buFont typeface="+mj-lt"/>
              <a:buAutoNum type="arabicPeriod"/>
            </a:pPr>
            <a:endParaRPr lang="en-US" dirty="0"/>
          </a:p>
          <a:p>
            <a:pPr marL="514350" indent="-514350">
              <a:buFont typeface="+mj-lt"/>
              <a:buAutoNum type="arabicPeriod"/>
            </a:pPr>
            <a:r>
              <a:rPr lang="en-US" dirty="0"/>
              <a:t>Virtualization</a:t>
            </a:r>
          </a:p>
          <a:p>
            <a:pPr marL="514350" indent="-514350">
              <a:buFont typeface="+mj-lt"/>
              <a:buAutoNum type="arabicPeriod"/>
            </a:pPr>
            <a:r>
              <a:rPr lang="en-US" dirty="0"/>
              <a:t>Standardization and Modularity</a:t>
            </a:r>
          </a:p>
          <a:p>
            <a:pPr marL="514350" indent="-514350">
              <a:buFont typeface="+mj-lt"/>
              <a:buAutoNum type="arabicPeriod"/>
            </a:pPr>
            <a:r>
              <a:rPr lang="en-US" dirty="0"/>
              <a:t>Automation</a:t>
            </a:r>
          </a:p>
          <a:p>
            <a:pPr marL="514350" indent="-514350">
              <a:buFont typeface="+mj-lt"/>
              <a:buAutoNum type="arabicPeriod"/>
            </a:pPr>
            <a:r>
              <a:rPr lang="en-US" dirty="0"/>
              <a:t>Remote Operation and Management</a:t>
            </a:r>
          </a:p>
          <a:p>
            <a:pPr marL="514350" indent="-514350">
              <a:buFont typeface="+mj-lt"/>
              <a:buAutoNum type="arabicPeriod"/>
            </a:pPr>
            <a:r>
              <a:rPr lang="en-US" dirty="0"/>
              <a:t>High Availability</a:t>
            </a:r>
          </a:p>
          <a:p>
            <a:pPr marL="514350" indent="-514350">
              <a:buFont typeface="+mj-lt"/>
              <a:buAutoNum type="arabicPeriod"/>
            </a:pPr>
            <a:r>
              <a:rPr lang="en-US" dirty="0"/>
              <a:t>Security-aware Design, Operation, and Management</a:t>
            </a:r>
          </a:p>
        </p:txBody>
      </p:sp>
      <p:sp>
        <p:nvSpPr>
          <p:cNvPr id="4" name="Slide Number Placeholder 3"/>
          <p:cNvSpPr>
            <a:spLocks noGrp="1"/>
          </p:cNvSpPr>
          <p:nvPr>
            <p:ph type="sldNum" sz="quarter" idx="12"/>
          </p:nvPr>
        </p:nvSpPr>
        <p:spPr/>
        <p:txBody>
          <a:bodyPr/>
          <a:lstStyle/>
          <a:p>
            <a:fld id="{241A2BE1-DBFE-CB4F-804D-53651BB50431}" type="slidenum">
              <a:rPr lang="en-US" smtClean="0"/>
              <a:t>44</a:t>
            </a:fld>
            <a:endParaRPr lang="en-US"/>
          </a:p>
        </p:txBody>
      </p:sp>
      <p:sp>
        <p:nvSpPr>
          <p:cNvPr id="5" name="Footer Placeholder 4">
            <a:extLst>
              <a:ext uri="{FF2B5EF4-FFF2-40B4-BE49-F238E27FC236}">
                <a16:creationId xmlns:a16="http://schemas.microsoft.com/office/drawing/2014/main" id="{5D00F1B8-E7F5-4A49-9528-1A5A3937121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6221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(1)</a:t>
            </a:r>
            <a:br>
              <a:rPr lang="en-US" dirty="0"/>
            </a:br>
            <a:r>
              <a:rPr lang="en-US" b="1" dirty="0"/>
              <a:t>Virtualization</a:t>
            </a:r>
          </a:p>
        </p:txBody>
      </p:sp>
      <p:sp>
        <p:nvSpPr>
          <p:cNvPr id="3" name="Content Placeholder 2"/>
          <p:cNvSpPr>
            <a:spLocks noGrp="1"/>
          </p:cNvSpPr>
          <p:nvPr>
            <p:ph idx="1"/>
          </p:nvPr>
        </p:nvSpPr>
        <p:spPr/>
        <p:txBody>
          <a:bodyPr/>
          <a:lstStyle/>
          <a:p>
            <a:pPr marL="0" indent="0">
              <a:buNone/>
            </a:pPr>
            <a:r>
              <a:rPr lang="en-US" dirty="0"/>
              <a:t>A datacenter consists of two layers of resources</a:t>
            </a:r>
          </a:p>
          <a:p>
            <a:r>
              <a:rPr lang="en-US" b="1" dirty="0"/>
              <a:t>Physical resources:</a:t>
            </a:r>
          </a:p>
          <a:p>
            <a:pPr lvl="1"/>
            <a:r>
              <a:rPr lang="en-US" dirty="0"/>
              <a:t>Hardware equipment + their operating systems</a:t>
            </a:r>
          </a:p>
          <a:p>
            <a:endParaRPr lang="en-US" dirty="0"/>
          </a:p>
          <a:p>
            <a:r>
              <a:rPr lang="en-US" b="1" dirty="0"/>
              <a:t>Virtualized resources:</a:t>
            </a:r>
          </a:p>
          <a:p>
            <a:pPr lvl="1"/>
            <a:r>
              <a:rPr lang="en-US" dirty="0"/>
              <a:t>Virtualization platforms that abstracts the physical equipment into virtualized components</a:t>
            </a:r>
          </a:p>
          <a:p>
            <a:pPr lvl="1"/>
            <a:r>
              <a:rPr lang="en-US" dirty="0"/>
              <a:t>Virtualized components are easy to allocate, operate, release, monitor, and control.</a:t>
            </a:r>
          </a:p>
        </p:txBody>
      </p:sp>
      <p:sp>
        <p:nvSpPr>
          <p:cNvPr id="4" name="Slide Number Placeholder 3"/>
          <p:cNvSpPr>
            <a:spLocks noGrp="1"/>
          </p:cNvSpPr>
          <p:nvPr>
            <p:ph type="sldNum" sz="quarter" idx="12"/>
          </p:nvPr>
        </p:nvSpPr>
        <p:spPr/>
        <p:txBody>
          <a:bodyPr/>
          <a:lstStyle/>
          <a:p>
            <a:fld id="{241A2BE1-DBFE-CB4F-804D-53651BB50431}" type="slidenum">
              <a:rPr lang="en-US" smtClean="0"/>
              <a:t>45</a:t>
            </a:fld>
            <a:endParaRPr lang="en-US"/>
          </a:p>
        </p:txBody>
      </p:sp>
      <p:sp>
        <p:nvSpPr>
          <p:cNvPr id="5" name="Footer Placeholder 4">
            <a:extLst>
              <a:ext uri="{FF2B5EF4-FFF2-40B4-BE49-F238E27FC236}">
                <a16:creationId xmlns:a16="http://schemas.microsoft.com/office/drawing/2014/main" id="{CF56ED78-6348-7B4F-BEF4-19E654DD74C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71787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527" y="634135"/>
            <a:ext cx="4038599" cy="4351338"/>
          </a:xfrm>
        </p:spPr>
        <p:txBody>
          <a:bodyPr/>
          <a:lstStyle/>
          <a:p>
            <a:r>
              <a:rPr lang="en-US" altLang="en-US" dirty="0"/>
              <a:t>The common components of a data center working together to provide virtualized </a:t>
            </a:r>
            <a:r>
              <a:rPr lang="en-US" altLang="en-US"/>
              <a:t>IT resources supported </a:t>
            </a:r>
            <a:r>
              <a:rPr lang="en-US" altLang="en-US" dirty="0"/>
              <a:t>by physical IT resources.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927" y="457200"/>
            <a:ext cx="4716463" cy="571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46</a:t>
            </a:fld>
            <a:endParaRPr lang="en-US"/>
          </a:p>
        </p:txBody>
      </p:sp>
      <p:sp>
        <p:nvSpPr>
          <p:cNvPr id="2" name="Footer Placeholder 1">
            <a:extLst>
              <a:ext uri="{FF2B5EF4-FFF2-40B4-BE49-F238E27FC236}">
                <a16:creationId xmlns:a16="http://schemas.microsoft.com/office/drawing/2014/main" id="{3E693DBA-9391-6743-B4CB-C53B13D2C5F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142499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(2)</a:t>
            </a:r>
            <a:br>
              <a:rPr lang="en-US" dirty="0"/>
            </a:br>
            <a:r>
              <a:rPr lang="en-US" b="1" dirty="0"/>
              <a:t>Standardization &amp; Modularity</a:t>
            </a:r>
            <a:endParaRPr lang="en-US" dirty="0"/>
          </a:p>
        </p:txBody>
      </p:sp>
      <p:sp>
        <p:nvSpPr>
          <p:cNvPr id="3" name="Content Placeholder 2"/>
          <p:cNvSpPr>
            <a:spLocks noGrp="1"/>
          </p:cNvSpPr>
          <p:nvPr>
            <p:ph idx="1"/>
          </p:nvPr>
        </p:nvSpPr>
        <p:spPr/>
        <p:txBody>
          <a:bodyPr/>
          <a:lstStyle/>
          <a:p>
            <a:r>
              <a:rPr lang="en-US" sz="2000" dirty="0"/>
              <a:t>Datacenters are built upon standardized commodity hardware.</a:t>
            </a:r>
          </a:p>
          <a:p>
            <a:endParaRPr lang="en-US" sz="2000" dirty="0">
              <a:solidFill>
                <a:srgbClr val="FF0000"/>
              </a:solidFill>
            </a:endParaRPr>
          </a:p>
          <a:p>
            <a:r>
              <a:rPr lang="en-US" sz="2000" dirty="0">
                <a:solidFill>
                  <a:srgbClr val="FF0000"/>
                </a:solidFill>
              </a:rPr>
              <a:t>Modularity</a:t>
            </a:r>
            <a:r>
              <a:rPr lang="en-US" sz="2000" dirty="0"/>
              <a:t> and </a:t>
            </a:r>
            <a:r>
              <a:rPr lang="en-US" sz="2000" dirty="0">
                <a:solidFill>
                  <a:srgbClr val="FF0000"/>
                </a:solidFill>
              </a:rPr>
              <a:t>standardization</a:t>
            </a:r>
            <a:r>
              <a:rPr lang="en-US" sz="2000" dirty="0"/>
              <a:t> are key requirements for reducing costs and enabling economics of scale for the procurement, operation, and maintenance processes.</a:t>
            </a:r>
          </a:p>
          <a:p>
            <a:endParaRPr lang="en-US" sz="2000" dirty="0"/>
          </a:p>
          <a:p>
            <a:r>
              <a:rPr lang="en-US" sz="2000" dirty="0"/>
              <a:t>Multiple identical blocks of equipment are aggregated to support:</a:t>
            </a:r>
          </a:p>
          <a:p>
            <a:pPr lvl="1"/>
            <a:r>
              <a:rPr lang="en-US" sz="1800" dirty="0"/>
              <a:t>scalability</a:t>
            </a:r>
          </a:p>
          <a:p>
            <a:pPr lvl="1"/>
            <a:r>
              <a:rPr lang="en-US" sz="1800" dirty="0"/>
              <a:t>growth</a:t>
            </a:r>
          </a:p>
          <a:p>
            <a:pPr lvl="1"/>
            <a:r>
              <a:rPr lang="en-US" sz="1800" dirty="0"/>
              <a:t>speedy HW replacement</a:t>
            </a:r>
          </a:p>
          <a:p>
            <a:endParaRPr lang="en-US" sz="2000" dirty="0"/>
          </a:p>
          <a:p>
            <a:r>
              <a:rPr lang="en-US" sz="2000" dirty="0"/>
              <a:t>Telecommunication Industry Association (TIA) provides the </a:t>
            </a:r>
            <a:r>
              <a:rPr lang="en-US" sz="2000" b="1" dirty="0"/>
              <a:t>TIA-942 </a:t>
            </a:r>
            <a:r>
              <a:rPr lang="en-US" sz="2000" dirty="0"/>
              <a:t>standard for constructing data centers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47</a:t>
            </a:fld>
            <a:endParaRPr lang="en-US"/>
          </a:p>
        </p:txBody>
      </p:sp>
      <p:sp>
        <p:nvSpPr>
          <p:cNvPr id="5" name="Footer Placeholder 4">
            <a:extLst>
              <a:ext uri="{FF2B5EF4-FFF2-40B4-BE49-F238E27FC236}">
                <a16:creationId xmlns:a16="http://schemas.microsoft.com/office/drawing/2014/main" id="{6D6FB3C7-4D24-A64A-94E6-6F561A29DB6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21378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Standardization &amp; Modularity (continued)</a:t>
            </a:r>
          </a:p>
        </p:txBody>
      </p:sp>
      <p:sp>
        <p:nvSpPr>
          <p:cNvPr id="3" name="Content Placeholder 2"/>
          <p:cNvSpPr>
            <a:spLocks noGrp="1"/>
          </p:cNvSpPr>
          <p:nvPr>
            <p:ph idx="1"/>
          </p:nvPr>
        </p:nvSpPr>
        <p:spPr/>
        <p:txBody>
          <a:bodyPr/>
          <a:lstStyle/>
          <a:p>
            <a:r>
              <a:rPr lang="en-US" dirty="0">
                <a:solidFill>
                  <a:srgbClr val="FF0000"/>
                </a:solidFill>
              </a:rPr>
              <a:t>IT resource consolidation </a:t>
            </a:r>
            <a:r>
              <a:rPr lang="en-US" dirty="0"/>
              <a:t>refers to consolidating multiple tasks or operations into a single computational unit (i.e., fewer physical components are needed to support complex configurations).</a:t>
            </a:r>
          </a:p>
          <a:p>
            <a:endParaRPr lang="en-US" dirty="0"/>
          </a:p>
          <a:p>
            <a:r>
              <a:rPr lang="en-US" dirty="0"/>
              <a:t>Benefits of consolidation:</a:t>
            </a:r>
          </a:p>
          <a:p>
            <a:pPr lvl="1"/>
            <a:r>
              <a:rPr lang="en-US" dirty="0"/>
              <a:t>reduce costs, </a:t>
            </a:r>
          </a:p>
          <a:p>
            <a:pPr lvl="1"/>
            <a:r>
              <a:rPr lang="en-US" dirty="0"/>
              <a:t>increase utilization, </a:t>
            </a:r>
          </a:p>
          <a:p>
            <a:pPr lvl="1"/>
            <a:r>
              <a:rPr lang="en-US" dirty="0"/>
              <a:t>improve communication speed, and </a:t>
            </a:r>
          </a:p>
          <a:p>
            <a:pPr lvl="1"/>
            <a:r>
              <a:rPr lang="en-US" dirty="0"/>
              <a:t>reduce management</a:t>
            </a:r>
          </a:p>
        </p:txBody>
      </p:sp>
      <p:sp>
        <p:nvSpPr>
          <p:cNvPr id="4" name="Slide Number Placeholder 3"/>
          <p:cNvSpPr>
            <a:spLocks noGrp="1"/>
          </p:cNvSpPr>
          <p:nvPr>
            <p:ph type="sldNum" sz="quarter" idx="12"/>
          </p:nvPr>
        </p:nvSpPr>
        <p:spPr/>
        <p:txBody>
          <a:bodyPr/>
          <a:lstStyle/>
          <a:p>
            <a:fld id="{241A2BE1-DBFE-CB4F-804D-53651BB50431}" type="slidenum">
              <a:rPr lang="en-US" smtClean="0"/>
              <a:t>48</a:t>
            </a:fld>
            <a:endParaRPr lang="en-US"/>
          </a:p>
        </p:txBody>
      </p:sp>
      <p:sp>
        <p:nvSpPr>
          <p:cNvPr id="5" name="Footer Placeholder 4">
            <a:extLst>
              <a:ext uri="{FF2B5EF4-FFF2-40B4-BE49-F238E27FC236}">
                <a16:creationId xmlns:a16="http://schemas.microsoft.com/office/drawing/2014/main" id="{691D01E3-F33A-084D-9CF0-7461F67FFD8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0592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(3)</a:t>
            </a:r>
            <a:br>
              <a:rPr lang="en-US" dirty="0"/>
            </a:br>
            <a:r>
              <a:rPr lang="en-US" b="1" dirty="0"/>
              <a:t>Automation</a:t>
            </a:r>
          </a:p>
        </p:txBody>
      </p:sp>
      <p:sp>
        <p:nvSpPr>
          <p:cNvPr id="3" name="Content Placeholder 2"/>
          <p:cNvSpPr>
            <a:spLocks noGrp="1"/>
          </p:cNvSpPr>
          <p:nvPr>
            <p:ph idx="1"/>
          </p:nvPr>
        </p:nvSpPr>
        <p:spPr/>
        <p:txBody>
          <a:bodyPr/>
          <a:lstStyle/>
          <a:p>
            <a:r>
              <a:rPr lang="en-US" dirty="0"/>
              <a:t>Datacenters have specialized </a:t>
            </a:r>
            <a:r>
              <a:rPr lang="en-US" dirty="0">
                <a:solidFill>
                  <a:srgbClr val="FF0000"/>
                </a:solidFill>
              </a:rPr>
              <a:t>datacenter management platforms</a:t>
            </a:r>
            <a:r>
              <a:rPr lang="en-US" dirty="0"/>
              <a:t> to automate tasks like:</a:t>
            </a:r>
          </a:p>
          <a:p>
            <a:pPr lvl="1"/>
            <a:r>
              <a:rPr lang="en-US" dirty="0"/>
              <a:t>Provisioning</a:t>
            </a:r>
          </a:p>
          <a:p>
            <a:pPr lvl="1"/>
            <a:r>
              <a:rPr lang="en-US" dirty="0"/>
              <a:t>Configuration</a:t>
            </a:r>
          </a:p>
          <a:p>
            <a:pPr lvl="1"/>
            <a:r>
              <a:rPr lang="en-US" dirty="0"/>
              <a:t>Patching</a:t>
            </a:r>
          </a:p>
          <a:p>
            <a:pPr lvl="1"/>
            <a:r>
              <a:rPr lang="en-US" dirty="0"/>
              <a:t>Monitoring</a:t>
            </a:r>
          </a:p>
          <a:p>
            <a:endParaRPr lang="en-US" dirty="0"/>
          </a:p>
          <a:p>
            <a:r>
              <a:rPr lang="en-US" dirty="0"/>
              <a:t>Autonomic Computing technologies enable:</a:t>
            </a:r>
          </a:p>
          <a:p>
            <a:pPr lvl="1"/>
            <a:r>
              <a:rPr lang="en-US" dirty="0"/>
              <a:t>Self-configuration</a:t>
            </a:r>
          </a:p>
          <a:p>
            <a:pPr lvl="1"/>
            <a:r>
              <a:rPr lang="en-US" dirty="0"/>
              <a:t>Self-recovery</a:t>
            </a:r>
          </a:p>
          <a:p>
            <a:pPr lvl="1"/>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49</a:t>
            </a:fld>
            <a:endParaRPr lang="en-US"/>
          </a:p>
        </p:txBody>
      </p:sp>
      <p:sp>
        <p:nvSpPr>
          <p:cNvPr id="5" name="Footer Placeholder 4">
            <a:extLst>
              <a:ext uri="{FF2B5EF4-FFF2-40B4-BE49-F238E27FC236}">
                <a16:creationId xmlns:a16="http://schemas.microsoft.com/office/drawing/2014/main" id="{B877DCCB-4126-E745-9A28-F09826234B7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78987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146"/>
            <a:ext cx="10515600" cy="1325563"/>
          </a:xfrm>
        </p:spPr>
        <p:txBody>
          <a:bodyPr/>
          <a:lstStyle/>
          <a:p>
            <a:r>
              <a:rPr lang="en-US" dirty="0"/>
              <a:t>Cloud-Enabling Technology</a:t>
            </a:r>
          </a:p>
        </p:txBody>
      </p:sp>
      <p:sp>
        <p:nvSpPr>
          <p:cNvPr id="3" name="Content Placeholder 2"/>
          <p:cNvSpPr>
            <a:spLocks noGrp="1"/>
          </p:cNvSpPr>
          <p:nvPr>
            <p:ph idx="1"/>
          </p:nvPr>
        </p:nvSpPr>
        <p:spPr>
          <a:xfrm>
            <a:off x="838200" y="1431709"/>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t>Web Technology</a:t>
            </a:r>
          </a:p>
          <a:p>
            <a:pPr marL="514350" indent="-514350">
              <a:buFont typeface="+mj-lt"/>
              <a:buAutoNum type="arabicPeriod"/>
            </a:pPr>
            <a:endParaRPr lang="en-US" sz="2400" dirty="0"/>
          </a:p>
          <a:p>
            <a:pPr marL="514350" indent="-514350">
              <a:buFont typeface="+mj-lt"/>
              <a:buAutoNum type="arabicPeriod"/>
            </a:pPr>
            <a:r>
              <a:rPr lang="en-US" sz="2400" dirty="0"/>
              <a:t>Multitenant Technology</a:t>
            </a:r>
          </a:p>
          <a:p>
            <a:pPr marL="514350" indent="-514350">
              <a:buFont typeface="+mj-lt"/>
              <a:buAutoNum type="arabicPeriod"/>
            </a:pPr>
            <a:endParaRPr lang="en-US" sz="2400" dirty="0"/>
          </a:p>
          <a:p>
            <a:pPr marL="514350" indent="-514350">
              <a:buFont typeface="+mj-lt"/>
              <a:buAutoNum type="arabicPeriod"/>
            </a:pPr>
            <a:r>
              <a:rPr lang="en-US" sz="2400" dirty="0"/>
              <a:t>Service technology --  </a:t>
            </a:r>
            <a:r>
              <a:rPr lang="en-US" sz="2400" dirty="0">
                <a:solidFill>
                  <a:srgbClr val="0070C0"/>
                </a:solidFill>
              </a:rPr>
              <a:t>more details in an upcoming lecture</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Data Center Technology</a:t>
            </a:r>
          </a:p>
          <a:p>
            <a:pPr marL="514350" indent="-514350">
              <a:buFont typeface="+mj-lt"/>
              <a:buAutoNum type="arabicPeriod"/>
            </a:pPr>
            <a:endParaRPr lang="en-US" sz="2400" dirty="0"/>
          </a:p>
          <a:p>
            <a:pPr marL="514350" indent="-514350">
              <a:buFont typeface="+mj-lt"/>
              <a:buAutoNum type="arabicPeriod"/>
            </a:pPr>
            <a:r>
              <a:rPr lang="en-US" sz="2400" dirty="0"/>
              <a:t>(Modern) Virtualization Technology -- </a:t>
            </a:r>
            <a:r>
              <a:rPr lang="en-US" sz="2400" dirty="0">
                <a:solidFill>
                  <a:srgbClr val="0070C0"/>
                </a:solidFill>
              </a:rPr>
              <a:t>details in the second part of this lecture</a:t>
            </a:r>
            <a:endParaRPr lang="en-US" sz="2400" dirty="0"/>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5</a:t>
            </a:fld>
            <a:endParaRPr lang="en-US" dirty="0"/>
          </a:p>
        </p:txBody>
      </p:sp>
      <p:sp>
        <p:nvSpPr>
          <p:cNvPr id="5" name="Footer Placeholder 4">
            <a:extLst>
              <a:ext uri="{FF2B5EF4-FFF2-40B4-BE49-F238E27FC236}">
                <a16:creationId xmlns:a16="http://schemas.microsoft.com/office/drawing/2014/main" id="{233DB2BA-DEC0-E240-BE3B-51C356621D39}"/>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1510792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a:t>
            </a:r>
          </a:p>
        </p:txBody>
      </p:sp>
      <p:sp>
        <p:nvSpPr>
          <p:cNvPr id="3" name="Content Placeholder 2"/>
          <p:cNvSpPr>
            <a:spLocks noGrp="1"/>
          </p:cNvSpPr>
          <p:nvPr>
            <p:ph idx="1"/>
          </p:nvPr>
        </p:nvSpPr>
        <p:spPr/>
        <p:txBody>
          <a:bodyPr/>
          <a:lstStyle/>
          <a:p>
            <a:r>
              <a:rPr lang="en-US" dirty="0"/>
              <a:t>Autonomic computing refers to the ability of a computer system to self-manage.</a:t>
            </a:r>
          </a:p>
          <a:p>
            <a:endParaRPr lang="en-US" dirty="0"/>
          </a:p>
          <a:p>
            <a:r>
              <a:rPr lang="en-US" dirty="0"/>
              <a:t>Four capabilities:</a:t>
            </a:r>
          </a:p>
          <a:p>
            <a:pPr lvl="1"/>
            <a:r>
              <a:rPr lang="en-US" dirty="0"/>
              <a:t>Self-configuration – accommodate varying and unpredictable conditions</a:t>
            </a:r>
          </a:p>
          <a:p>
            <a:pPr lvl="1"/>
            <a:r>
              <a:rPr lang="en-US" dirty="0"/>
              <a:t>Self-healing – remain functioning when problems arise</a:t>
            </a:r>
          </a:p>
          <a:p>
            <a:pPr lvl="1"/>
            <a:r>
              <a:rPr lang="en-US" dirty="0"/>
              <a:t>Self-protection – detect threats and take appropriate actions</a:t>
            </a:r>
          </a:p>
          <a:p>
            <a:pPr lvl="1"/>
            <a:r>
              <a:rPr lang="en-US" dirty="0"/>
              <a:t>Self-optimization – constant monitoring for optimal operation</a:t>
            </a:r>
          </a:p>
        </p:txBody>
      </p:sp>
      <p:sp>
        <p:nvSpPr>
          <p:cNvPr id="4" name="Slide Number Placeholder 3"/>
          <p:cNvSpPr>
            <a:spLocks noGrp="1"/>
          </p:cNvSpPr>
          <p:nvPr>
            <p:ph type="sldNum" sz="quarter" idx="12"/>
          </p:nvPr>
        </p:nvSpPr>
        <p:spPr/>
        <p:txBody>
          <a:bodyPr/>
          <a:lstStyle/>
          <a:p>
            <a:fld id="{241A2BE1-DBFE-CB4F-804D-53651BB50431}" type="slidenum">
              <a:rPr lang="en-US" smtClean="0"/>
              <a:t>50</a:t>
            </a:fld>
            <a:endParaRPr lang="en-US"/>
          </a:p>
        </p:txBody>
      </p:sp>
      <p:sp>
        <p:nvSpPr>
          <p:cNvPr id="5" name="Footer Placeholder 4">
            <a:extLst>
              <a:ext uri="{FF2B5EF4-FFF2-40B4-BE49-F238E27FC236}">
                <a16:creationId xmlns:a16="http://schemas.microsoft.com/office/drawing/2014/main" id="{9FC74420-3D15-114D-ADE8-324E12C0D09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59016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 in the cloud</a:t>
            </a:r>
          </a:p>
        </p:txBody>
      </p:sp>
      <p:sp>
        <p:nvSpPr>
          <p:cNvPr id="3" name="Content Placeholder 2"/>
          <p:cNvSpPr>
            <a:spLocks noGrp="1"/>
          </p:cNvSpPr>
          <p:nvPr>
            <p:ph idx="1"/>
          </p:nvPr>
        </p:nvSpPr>
        <p:spPr/>
        <p:txBody>
          <a:bodyPr>
            <a:normAutofit lnSpcReduction="10000"/>
          </a:bodyPr>
          <a:lstStyle/>
          <a:p>
            <a:r>
              <a:rPr lang="en-US" b="1" dirty="0"/>
              <a:t>Elasticity</a:t>
            </a:r>
          </a:p>
          <a:p>
            <a:pPr lvl="1"/>
            <a:r>
              <a:rPr lang="en-US" dirty="0"/>
              <a:t>Monitor usage conditions</a:t>
            </a:r>
          </a:p>
          <a:p>
            <a:pPr lvl="1"/>
            <a:r>
              <a:rPr lang="en-US" dirty="0"/>
              <a:t>Leverage cloud-based IT resources to automatically acquire and free IT resources as needed for the purpose of maintaining the required service level.</a:t>
            </a:r>
          </a:p>
          <a:p>
            <a:endParaRPr lang="en-US" dirty="0"/>
          </a:p>
          <a:p>
            <a:r>
              <a:rPr lang="en-US" b="1" dirty="0"/>
              <a:t>Resiliency</a:t>
            </a:r>
          </a:p>
          <a:p>
            <a:pPr lvl="1"/>
            <a:r>
              <a:rPr lang="en-US" dirty="0"/>
              <a:t>Automatically detect unavailable IT resources</a:t>
            </a:r>
          </a:p>
          <a:p>
            <a:pPr lvl="1"/>
            <a:r>
              <a:rPr lang="en-US" dirty="0"/>
              <a:t>Self-respond to allocate alternative IT resources as required.</a:t>
            </a:r>
          </a:p>
          <a:p>
            <a:pPr lvl="1"/>
            <a:endParaRPr lang="en-US" dirty="0"/>
          </a:p>
          <a:p>
            <a:r>
              <a:rPr lang="en-US" dirty="0"/>
              <a:t>Automated Scaling Listener</a:t>
            </a:r>
          </a:p>
        </p:txBody>
      </p:sp>
      <p:sp>
        <p:nvSpPr>
          <p:cNvPr id="4" name="Slide Number Placeholder 3"/>
          <p:cNvSpPr>
            <a:spLocks noGrp="1"/>
          </p:cNvSpPr>
          <p:nvPr>
            <p:ph type="sldNum" sz="quarter" idx="12"/>
          </p:nvPr>
        </p:nvSpPr>
        <p:spPr/>
        <p:txBody>
          <a:bodyPr/>
          <a:lstStyle/>
          <a:p>
            <a:fld id="{241A2BE1-DBFE-CB4F-804D-53651BB50431}" type="slidenum">
              <a:rPr lang="en-US" smtClean="0"/>
              <a:t>51</a:t>
            </a:fld>
            <a:endParaRPr lang="en-US"/>
          </a:p>
        </p:txBody>
      </p:sp>
      <p:sp>
        <p:nvSpPr>
          <p:cNvPr id="5" name="Footer Placeholder 4">
            <a:extLst>
              <a:ext uri="{FF2B5EF4-FFF2-40B4-BE49-F238E27FC236}">
                <a16:creationId xmlns:a16="http://schemas.microsoft.com/office/drawing/2014/main" id="{E3E5C651-28A4-4343-80FF-CC1B4B9B774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277453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(4)</a:t>
            </a:r>
            <a:br>
              <a:rPr lang="en-US" dirty="0"/>
            </a:br>
            <a:r>
              <a:rPr lang="en-US" b="1" dirty="0"/>
              <a:t>Remote Operation &amp; Management</a:t>
            </a:r>
          </a:p>
        </p:txBody>
      </p:sp>
      <p:sp>
        <p:nvSpPr>
          <p:cNvPr id="3" name="Content Placeholder 2"/>
          <p:cNvSpPr>
            <a:spLocks noGrp="1"/>
          </p:cNvSpPr>
          <p:nvPr>
            <p:ph idx="1"/>
          </p:nvPr>
        </p:nvSpPr>
        <p:spPr/>
        <p:txBody>
          <a:bodyPr/>
          <a:lstStyle/>
          <a:p>
            <a:r>
              <a:rPr lang="en-US" dirty="0"/>
              <a:t>Operational and administrative tasks of IT resources in the data center are commanded through the </a:t>
            </a:r>
            <a:r>
              <a:rPr lang="en-US" dirty="0">
                <a:solidFill>
                  <a:srgbClr val="FF0000"/>
                </a:solidFill>
              </a:rPr>
              <a:t>Network’s remote consoles and management systems.</a:t>
            </a:r>
          </a:p>
          <a:p>
            <a:endParaRPr lang="en-US" dirty="0"/>
          </a:p>
          <a:p>
            <a:r>
              <a:rPr lang="en-US" dirty="0"/>
              <a:t>Technical personnel are not required to visit the dedicated rooms that house servers, except to perform highly specific tasks </a:t>
            </a:r>
          </a:p>
          <a:p>
            <a:pPr lvl="1"/>
            <a:r>
              <a:rPr lang="en-US" dirty="0"/>
              <a:t>equipment handling</a:t>
            </a:r>
          </a:p>
          <a:p>
            <a:pPr lvl="1"/>
            <a:r>
              <a:rPr lang="en-US" dirty="0"/>
              <a:t>Cabling or Hardware-level installation and maintenance</a:t>
            </a:r>
          </a:p>
        </p:txBody>
      </p:sp>
      <p:sp>
        <p:nvSpPr>
          <p:cNvPr id="4" name="Slide Number Placeholder 3"/>
          <p:cNvSpPr>
            <a:spLocks noGrp="1"/>
          </p:cNvSpPr>
          <p:nvPr>
            <p:ph type="sldNum" sz="quarter" idx="12"/>
          </p:nvPr>
        </p:nvSpPr>
        <p:spPr/>
        <p:txBody>
          <a:bodyPr/>
          <a:lstStyle/>
          <a:p>
            <a:fld id="{241A2BE1-DBFE-CB4F-804D-53651BB50431}" type="slidenum">
              <a:rPr lang="en-US" smtClean="0"/>
              <a:t>52</a:t>
            </a:fld>
            <a:endParaRPr lang="en-US"/>
          </a:p>
        </p:txBody>
      </p:sp>
      <p:sp>
        <p:nvSpPr>
          <p:cNvPr id="5" name="Footer Placeholder 4">
            <a:extLst>
              <a:ext uri="{FF2B5EF4-FFF2-40B4-BE49-F238E27FC236}">
                <a16:creationId xmlns:a16="http://schemas.microsoft.com/office/drawing/2014/main" id="{B0E89057-0235-4E48-80D8-AE0323A7933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144945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(5)</a:t>
            </a:r>
            <a:br>
              <a:rPr lang="en-US" dirty="0"/>
            </a:br>
            <a:r>
              <a:rPr lang="en-US" b="1" dirty="0"/>
              <a:t>High Availability</a:t>
            </a:r>
          </a:p>
        </p:txBody>
      </p:sp>
      <p:sp>
        <p:nvSpPr>
          <p:cNvPr id="3" name="Content Placeholder 2"/>
          <p:cNvSpPr>
            <a:spLocks noGrp="1"/>
          </p:cNvSpPr>
          <p:nvPr>
            <p:ph idx="1"/>
          </p:nvPr>
        </p:nvSpPr>
        <p:spPr/>
        <p:txBody>
          <a:bodyPr/>
          <a:lstStyle/>
          <a:p>
            <a:r>
              <a:rPr lang="en-US" dirty="0"/>
              <a:t>Datacenter outage significantly impacts business continuity.</a:t>
            </a:r>
          </a:p>
          <a:p>
            <a:endParaRPr lang="en-US" dirty="0"/>
          </a:p>
          <a:p>
            <a:r>
              <a:rPr lang="en-US" dirty="0"/>
              <a:t>Datacenters are designed to operate with increasingly higher levels of redundancy to sustain availability</a:t>
            </a:r>
          </a:p>
          <a:p>
            <a:pPr lvl="1"/>
            <a:r>
              <a:rPr lang="en-US" dirty="0"/>
              <a:t>Redundant, uninterruptable power supplies, cabling</a:t>
            </a:r>
          </a:p>
          <a:p>
            <a:pPr lvl="1"/>
            <a:r>
              <a:rPr lang="en-US" dirty="0"/>
              <a:t>Environmental control sub-systems</a:t>
            </a:r>
          </a:p>
          <a:p>
            <a:pPr lvl="1"/>
            <a:r>
              <a:rPr lang="en-US" dirty="0"/>
              <a:t>Communication links and clustered hardware for load balancing.</a:t>
            </a:r>
          </a:p>
        </p:txBody>
      </p:sp>
      <p:sp>
        <p:nvSpPr>
          <p:cNvPr id="4" name="Slide Number Placeholder 3"/>
          <p:cNvSpPr>
            <a:spLocks noGrp="1"/>
          </p:cNvSpPr>
          <p:nvPr>
            <p:ph type="sldNum" sz="quarter" idx="12"/>
          </p:nvPr>
        </p:nvSpPr>
        <p:spPr/>
        <p:txBody>
          <a:bodyPr/>
          <a:lstStyle/>
          <a:p>
            <a:fld id="{241A2BE1-DBFE-CB4F-804D-53651BB50431}" type="slidenum">
              <a:rPr lang="en-US" smtClean="0"/>
              <a:t>53</a:t>
            </a:fld>
            <a:endParaRPr lang="en-US"/>
          </a:p>
        </p:txBody>
      </p:sp>
      <p:sp>
        <p:nvSpPr>
          <p:cNvPr id="5" name="Footer Placeholder 4">
            <a:extLst>
              <a:ext uri="{FF2B5EF4-FFF2-40B4-BE49-F238E27FC236}">
                <a16:creationId xmlns:a16="http://schemas.microsoft.com/office/drawing/2014/main" id="{B6B2E47A-0AFD-1142-8EB9-EF8EFDA4556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54070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Datacenter Technologies (6)</a:t>
            </a:r>
            <a:br>
              <a:rPr lang="en-US" dirty="0"/>
            </a:br>
            <a:r>
              <a:rPr lang="en-US" b="1" dirty="0"/>
              <a:t>Security-aware Design, operation, &amp; Management</a:t>
            </a:r>
          </a:p>
        </p:txBody>
      </p:sp>
      <p:sp>
        <p:nvSpPr>
          <p:cNvPr id="3" name="Content Placeholder 2"/>
          <p:cNvSpPr>
            <a:spLocks noGrp="1"/>
          </p:cNvSpPr>
          <p:nvPr>
            <p:ph idx="1"/>
          </p:nvPr>
        </p:nvSpPr>
        <p:spPr/>
        <p:txBody>
          <a:bodyPr/>
          <a:lstStyle/>
          <a:p>
            <a:r>
              <a:rPr lang="en-US" sz="2400" dirty="0"/>
              <a:t>Comprehensive physical and logical access control and data recovery strategies are needed for data centers since they are centralized structures that store and process business data.</a:t>
            </a:r>
          </a:p>
          <a:p>
            <a:endParaRPr lang="en-US" sz="2400" dirty="0"/>
          </a:p>
          <a:p>
            <a:r>
              <a:rPr lang="en-US" sz="2400" dirty="0"/>
              <a:t>Outsourcing datacenter-based IT resources has been a common industry practice because of the ‘sometimes’ prohibitive nature of building and operating on premise.</a:t>
            </a:r>
          </a:p>
          <a:p>
            <a:pPr lvl="1"/>
            <a:r>
              <a:rPr lang="en-US" sz="2000" dirty="0"/>
              <a:t>outsourcing requires long-term consumer commitment.</a:t>
            </a:r>
          </a:p>
          <a:p>
            <a:pPr lvl="1"/>
            <a:endParaRPr lang="en-US" sz="2000" dirty="0"/>
          </a:p>
          <a:p>
            <a:r>
              <a:rPr lang="en-US" sz="2400" dirty="0"/>
              <a:t>Clouds offers a more efficient option than outsourcing:</a:t>
            </a:r>
          </a:p>
          <a:p>
            <a:pPr lvl="1"/>
            <a:r>
              <a:rPr lang="en-US" sz="2000" dirty="0"/>
              <a:t>inherent features like ubiquitous access, on-demand provisioning, rapid elasticity, and pay-per-use</a:t>
            </a:r>
          </a:p>
          <a:p>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54</a:t>
            </a:fld>
            <a:endParaRPr lang="en-US"/>
          </a:p>
        </p:txBody>
      </p:sp>
      <p:sp>
        <p:nvSpPr>
          <p:cNvPr id="5" name="Footer Placeholder 4">
            <a:extLst>
              <a:ext uri="{FF2B5EF4-FFF2-40B4-BE49-F238E27FC236}">
                <a16:creationId xmlns:a16="http://schemas.microsoft.com/office/drawing/2014/main" id="{8E9F06EE-5FDD-6B48-BC56-1D0DE45D68E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04736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t>Data Center Facilities</a:t>
            </a:r>
          </a:p>
          <a:p>
            <a:endParaRPr lang="en-US" dirty="0"/>
          </a:p>
          <a:p>
            <a:r>
              <a:rPr lang="en-US" dirty="0">
                <a:solidFill>
                  <a:schemeClr val="bg1">
                    <a:lumMod val="65000"/>
                  </a:schemeClr>
                </a:solidFill>
              </a:rPr>
              <a:t>Data Center Issues</a:t>
            </a:r>
          </a:p>
          <a:p>
            <a:endParaRPr lang="en-US" dirty="0"/>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CA7640A4-5178-9E4E-AB2E-8837E96F3EC4}"/>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B76889BA-F7E4-6A4C-BC8A-2E424E40A425}"/>
              </a:ext>
            </a:extLst>
          </p:cNvPr>
          <p:cNvSpPr>
            <a:spLocks noGrp="1"/>
          </p:cNvSpPr>
          <p:nvPr>
            <p:ph type="sldNum" sz="quarter" idx="12"/>
          </p:nvPr>
        </p:nvSpPr>
        <p:spPr/>
        <p:txBody>
          <a:bodyPr/>
          <a:lstStyle/>
          <a:p>
            <a:fld id="{200DD954-184B-4D49-AD4D-2D5B1F9D4CEC}" type="slidenum">
              <a:rPr lang="en-US" smtClean="0"/>
              <a:t>55</a:t>
            </a:fld>
            <a:endParaRPr lang="en-US"/>
          </a:p>
        </p:txBody>
      </p:sp>
    </p:spTree>
    <p:extLst>
      <p:ext uri="{BB962C8B-B14F-4D97-AF65-F5344CB8AC3E}">
        <p14:creationId xmlns:p14="http://schemas.microsoft.com/office/powerpoint/2010/main" val="2676774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7DF8-925E-534B-800E-47BE0CC2CAC5}"/>
              </a:ext>
            </a:extLst>
          </p:cNvPr>
          <p:cNvSpPr>
            <a:spLocks noGrp="1"/>
          </p:cNvSpPr>
          <p:nvPr>
            <p:ph type="title"/>
          </p:nvPr>
        </p:nvSpPr>
        <p:spPr/>
        <p:txBody>
          <a:bodyPr/>
          <a:lstStyle/>
          <a:p>
            <a:r>
              <a:rPr lang="en-US" dirty="0"/>
              <a:t>Data Center Facilities</a:t>
            </a:r>
          </a:p>
        </p:txBody>
      </p:sp>
      <p:sp>
        <p:nvSpPr>
          <p:cNvPr id="3" name="Content Placeholder 2">
            <a:extLst>
              <a:ext uri="{FF2B5EF4-FFF2-40B4-BE49-F238E27FC236}">
                <a16:creationId xmlns:a16="http://schemas.microsoft.com/office/drawing/2014/main" id="{4BC8A47C-4D3D-1541-A716-05ABCA3295DA}"/>
              </a:ext>
            </a:extLst>
          </p:cNvPr>
          <p:cNvSpPr>
            <a:spLocks noGrp="1"/>
          </p:cNvSpPr>
          <p:nvPr>
            <p:ph idx="1"/>
          </p:nvPr>
        </p:nvSpPr>
        <p:spPr/>
        <p:txBody>
          <a:bodyPr/>
          <a:lstStyle/>
          <a:p>
            <a:r>
              <a:rPr lang="en-US" dirty="0"/>
              <a:t>Computing Hardware</a:t>
            </a:r>
          </a:p>
          <a:p>
            <a:r>
              <a:rPr lang="en-US" dirty="0"/>
              <a:t>Storage Hardware</a:t>
            </a:r>
          </a:p>
          <a:p>
            <a:r>
              <a:rPr lang="en-US" dirty="0"/>
              <a:t>Network Hardware</a:t>
            </a:r>
          </a:p>
          <a:p>
            <a:r>
              <a:rPr lang="en-US" dirty="0"/>
              <a:t>Considerations</a:t>
            </a:r>
          </a:p>
        </p:txBody>
      </p:sp>
      <p:sp>
        <p:nvSpPr>
          <p:cNvPr id="4" name="Footer Placeholder 3">
            <a:extLst>
              <a:ext uri="{FF2B5EF4-FFF2-40B4-BE49-F238E27FC236}">
                <a16:creationId xmlns:a16="http://schemas.microsoft.com/office/drawing/2014/main" id="{723351CB-79A2-0045-B9C0-21CE0A5FAE0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41A988B-B4FD-2145-845F-444CCA617BCF}"/>
              </a:ext>
            </a:extLst>
          </p:cNvPr>
          <p:cNvSpPr>
            <a:spLocks noGrp="1"/>
          </p:cNvSpPr>
          <p:nvPr>
            <p:ph type="sldNum" sz="quarter" idx="12"/>
          </p:nvPr>
        </p:nvSpPr>
        <p:spPr/>
        <p:txBody>
          <a:bodyPr/>
          <a:lstStyle/>
          <a:p>
            <a:fld id="{200DD954-184B-4D49-AD4D-2D5B1F9D4CEC}" type="slidenum">
              <a:rPr lang="en-US" smtClean="0"/>
              <a:t>56</a:t>
            </a:fld>
            <a:endParaRPr lang="en-US"/>
          </a:p>
        </p:txBody>
      </p:sp>
    </p:spTree>
    <p:extLst>
      <p:ext uri="{BB962C8B-B14F-4D97-AF65-F5344CB8AC3E}">
        <p14:creationId xmlns:p14="http://schemas.microsoft.com/office/powerpoint/2010/main" val="317597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51D9-7D26-F84C-8769-E0C46C3A98B9}"/>
              </a:ext>
            </a:extLst>
          </p:cNvPr>
          <p:cNvSpPr>
            <a:spLocks noGrp="1"/>
          </p:cNvSpPr>
          <p:nvPr>
            <p:ph type="title"/>
          </p:nvPr>
        </p:nvSpPr>
        <p:spPr/>
        <p:txBody>
          <a:bodyPr/>
          <a:lstStyle/>
          <a:p>
            <a:r>
              <a:rPr lang="en-US" dirty="0"/>
              <a:t>Computing Hardware</a:t>
            </a:r>
          </a:p>
        </p:txBody>
      </p:sp>
      <p:sp>
        <p:nvSpPr>
          <p:cNvPr id="3" name="Content Placeholder 2">
            <a:extLst>
              <a:ext uri="{FF2B5EF4-FFF2-40B4-BE49-F238E27FC236}">
                <a16:creationId xmlns:a16="http://schemas.microsoft.com/office/drawing/2014/main" id="{3CCB2008-392B-9745-A976-A239D45CB864}"/>
              </a:ext>
            </a:extLst>
          </p:cNvPr>
          <p:cNvSpPr>
            <a:spLocks noGrp="1"/>
          </p:cNvSpPr>
          <p:nvPr>
            <p:ph idx="1"/>
          </p:nvPr>
        </p:nvSpPr>
        <p:spPr>
          <a:xfrm>
            <a:off x="838200" y="1690688"/>
            <a:ext cx="10515600" cy="4351338"/>
          </a:xfrm>
        </p:spPr>
        <p:txBody>
          <a:bodyPr/>
          <a:lstStyle/>
          <a:p>
            <a:pPr>
              <a:lnSpc>
                <a:spcPct val="100000"/>
              </a:lnSpc>
            </a:pPr>
            <a:r>
              <a:rPr lang="en-US" dirty="0"/>
              <a:t>Standardized commodity servers with substantial computing power and storage capacity.</a:t>
            </a:r>
          </a:p>
          <a:p>
            <a:pPr>
              <a:lnSpc>
                <a:spcPct val="100000"/>
              </a:lnSpc>
            </a:pPr>
            <a:endParaRPr lang="en-US" dirty="0"/>
          </a:p>
          <a:p>
            <a:pPr>
              <a:lnSpc>
                <a:spcPct val="100000"/>
              </a:lnSpc>
            </a:pPr>
            <a:r>
              <a:rPr lang="en-US" dirty="0"/>
              <a:t>Several HW technologies include:</a:t>
            </a:r>
          </a:p>
          <a:p>
            <a:pPr lvl="1">
              <a:lnSpc>
                <a:spcPct val="100000"/>
              </a:lnSpc>
            </a:pPr>
            <a:r>
              <a:rPr lang="en-US" dirty="0"/>
              <a:t>rackmount form factor server design composed of standardized racks with interconnects for power, network, and internal cooling.</a:t>
            </a:r>
          </a:p>
          <a:p>
            <a:pPr lvl="1">
              <a:lnSpc>
                <a:spcPct val="100000"/>
              </a:lnSpc>
            </a:pPr>
            <a:r>
              <a:rPr lang="en-US" dirty="0"/>
              <a:t>Support for different hardware processing architectures,</a:t>
            </a:r>
          </a:p>
          <a:p>
            <a:pPr lvl="1">
              <a:lnSpc>
                <a:spcPct val="100000"/>
              </a:lnSpc>
            </a:pPr>
            <a:r>
              <a:rPr lang="en-US" dirty="0"/>
              <a:t>A power-efficient multi-core CPU architecture that houses hundreds of processing cores in a space as small as single unit of standardized racks</a:t>
            </a:r>
          </a:p>
          <a:p>
            <a:pPr lvl="1">
              <a:lnSpc>
                <a:spcPct val="100000"/>
              </a:lnSpc>
            </a:pPr>
            <a:r>
              <a:rPr lang="en-US" dirty="0"/>
              <a:t>redundant and hot-swappable components such as hard disks, power supplies. network interfaces, and storage controller cards.</a:t>
            </a:r>
          </a:p>
        </p:txBody>
      </p:sp>
      <p:sp>
        <p:nvSpPr>
          <p:cNvPr id="4" name="Footer Placeholder 3">
            <a:extLst>
              <a:ext uri="{FF2B5EF4-FFF2-40B4-BE49-F238E27FC236}">
                <a16:creationId xmlns:a16="http://schemas.microsoft.com/office/drawing/2014/main" id="{31EBE1E6-5CB5-5140-95E2-F168D52F7F0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70651A1-93A7-BE46-B274-50939DBAAD43}"/>
              </a:ext>
            </a:extLst>
          </p:cNvPr>
          <p:cNvSpPr>
            <a:spLocks noGrp="1"/>
          </p:cNvSpPr>
          <p:nvPr>
            <p:ph type="sldNum" sz="quarter" idx="12"/>
          </p:nvPr>
        </p:nvSpPr>
        <p:spPr/>
        <p:txBody>
          <a:bodyPr/>
          <a:lstStyle/>
          <a:p>
            <a:fld id="{200DD954-184B-4D49-AD4D-2D5B1F9D4CEC}" type="slidenum">
              <a:rPr lang="en-US" smtClean="0"/>
              <a:t>57</a:t>
            </a:fld>
            <a:endParaRPr lang="en-US"/>
          </a:p>
        </p:txBody>
      </p:sp>
    </p:spTree>
    <p:extLst>
      <p:ext uri="{BB962C8B-B14F-4D97-AF65-F5344CB8AC3E}">
        <p14:creationId xmlns:p14="http://schemas.microsoft.com/office/powerpoint/2010/main" val="2411088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9136-8BF3-E347-B342-DC3CA43CCFC1}"/>
              </a:ext>
            </a:extLst>
          </p:cNvPr>
          <p:cNvSpPr>
            <a:spLocks noGrp="1"/>
          </p:cNvSpPr>
          <p:nvPr>
            <p:ph type="title"/>
          </p:nvPr>
        </p:nvSpPr>
        <p:spPr>
          <a:xfrm>
            <a:off x="496824" y="155225"/>
            <a:ext cx="10515600" cy="1325563"/>
          </a:xfrm>
        </p:spPr>
        <p:txBody>
          <a:bodyPr/>
          <a:lstStyle/>
          <a:p>
            <a:r>
              <a:rPr lang="en-US" dirty="0"/>
              <a:t>Computing HW: Blade Servers</a:t>
            </a:r>
          </a:p>
        </p:txBody>
      </p:sp>
      <p:sp>
        <p:nvSpPr>
          <p:cNvPr id="3" name="Content Placeholder 2">
            <a:extLst>
              <a:ext uri="{FF2B5EF4-FFF2-40B4-BE49-F238E27FC236}">
                <a16:creationId xmlns:a16="http://schemas.microsoft.com/office/drawing/2014/main" id="{3D71E06D-796F-3543-ABAF-BAF4323EAC97}"/>
              </a:ext>
            </a:extLst>
          </p:cNvPr>
          <p:cNvSpPr>
            <a:spLocks noGrp="1"/>
          </p:cNvSpPr>
          <p:nvPr>
            <p:ph idx="1"/>
          </p:nvPr>
        </p:nvSpPr>
        <p:spPr>
          <a:xfrm>
            <a:off x="638902" y="1480788"/>
            <a:ext cx="10714898" cy="4351338"/>
          </a:xfrm>
        </p:spPr>
        <p:txBody>
          <a:bodyPr>
            <a:noAutofit/>
          </a:bodyPr>
          <a:lstStyle/>
          <a:p>
            <a:r>
              <a:rPr lang="en-US" sz="2400" dirty="0"/>
              <a:t>Blade Server technologies:</a:t>
            </a:r>
          </a:p>
          <a:p>
            <a:pPr lvl="1"/>
            <a:r>
              <a:rPr lang="en-US" sz="2000" dirty="0"/>
              <a:t>rack-embedded. physical interconnections (blade enclosures)</a:t>
            </a:r>
          </a:p>
          <a:p>
            <a:pPr lvl="1"/>
            <a:r>
              <a:rPr lang="en-US" sz="2000" dirty="0"/>
              <a:t>fabrics (switches)</a:t>
            </a:r>
          </a:p>
          <a:p>
            <a:pPr lvl="1"/>
            <a:r>
              <a:rPr lang="en-US" sz="2000" dirty="0"/>
              <a:t>shared power supply units</a:t>
            </a:r>
          </a:p>
          <a:p>
            <a:pPr lvl="1"/>
            <a:r>
              <a:rPr lang="en-US" sz="2000" dirty="0"/>
              <a:t>cooling fans</a:t>
            </a:r>
          </a:p>
          <a:p>
            <a:pPr lvl="1"/>
            <a:endParaRPr lang="en-US" sz="2000" dirty="0"/>
          </a:p>
          <a:p>
            <a:r>
              <a:rPr lang="en-US" sz="2400" dirty="0"/>
              <a:t>Used for the deployment of fault-tolerant systems that are based on computer clusters.</a:t>
            </a:r>
          </a:p>
          <a:p>
            <a:endParaRPr lang="en-US" sz="2400" dirty="0"/>
          </a:p>
          <a:p>
            <a:r>
              <a:rPr lang="en-US" sz="2400" dirty="0"/>
              <a:t>Support operational and management software systems that configure, monitor, and control HW from remote management consoles.</a:t>
            </a:r>
          </a:p>
          <a:p>
            <a:pPr lvl="1"/>
            <a:r>
              <a:rPr lang="en-US" sz="2000" dirty="0"/>
              <a:t>a single operator can oversee thousands of physical servers, virtual servers, and other IT resources.</a:t>
            </a:r>
          </a:p>
        </p:txBody>
      </p:sp>
      <p:pic>
        <p:nvPicPr>
          <p:cNvPr id="8194" name="Picture 2" descr="blade servers">
            <a:extLst>
              <a:ext uri="{FF2B5EF4-FFF2-40B4-BE49-F238E27FC236}">
                <a16:creationId xmlns:a16="http://schemas.microsoft.com/office/drawing/2014/main" id="{96AF8E94-751D-3442-A6AF-F3A6EB667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411" y="505207"/>
            <a:ext cx="2925389" cy="195116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F80675-206B-3442-AD0F-D15EA76D663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E64E674-8CA8-8448-943A-0E8C67C88317}"/>
              </a:ext>
            </a:extLst>
          </p:cNvPr>
          <p:cNvSpPr>
            <a:spLocks noGrp="1"/>
          </p:cNvSpPr>
          <p:nvPr>
            <p:ph type="sldNum" sz="quarter" idx="12"/>
          </p:nvPr>
        </p:nvSpPr>
        <p:spPr/>
        <p:txBody>
          <a:bodyPr/>
          <a:lstStyle/>
          <a:p>
            <a:fld id="{200DD954-184B-4D49-AD4D-2D5B1F9D4CEC}" type="slidenum">
              <a:rPr lang="en-US" smtClean="0"/>
              <a:t>58</a:t>
            </a:fld>
            <a:endParaRPr lang="en-US"/>
          </a:p>
        </p:txBody>
      </p:sp>
    </p:spTree>
    <p:extLst>
      <p:ext uri="{BB962C8B-B14F-4D97-AF65-F5344CB8AC3E}">
        <p14:creationId xmlns:p14="http://schemas.microsoft.com/office/powerpoint/2010/main" val="198410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2545" y="125321"/>
            <a:ext cx="8918915" cy="6497152"/>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59</a:t>
            </a:fld>
            <a:endParaRPr lang="en-US"/>
          </a:p>
        </p:txBody>
      </p:sp>
      <p:sp>
        <p:nvSpPr>
          <p:cNvPr id="2" name="Footer Placeholder 1">
            <a:extLst>
              <a:ext uri="{FF2B5EF4-FFF2-40B4-BE49-F238E27FC236}">
                <a16:creationId xmlns:a16="http://schemas.microsoft.com/office/drawing/2014/main" id="{5E3CE33D-7242-FE48-8F6F-10BCF611BA7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611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Cloud Enabling Technologies</a:t>
            </a:r>
          </a:p>
        </p:txBody>
      </p:sp>
      <p:sp>
        <p:nvSpPr>
          <p:cNvPr id="3" name="Content Placeholder 2"/>
          <p:cNvSpPr>
            <a:spLocks noGrp="1"/>
          </p:cNvSpPr>
          <p:nvPr>
            <p:ph idx="1"/>
          </p:nvPr>
        </p:nvSpPr>
        <p:spPr>
          <a:xfrm>
            <a:off x="838200" y="1431042"/>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Web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Multitenant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(Modern) Virtualization Technology -- details in the second part of this lecture</a:t>
            </a: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5" name="Footer Placeholder 4">
            <a:extLst>
              <a:ext uri="{FF2B5EF4-FFF2-40B4-BE49-F238E27FC236}">
                <a16:creationId xmlns:a16="http://schemas.microsoft.com/office/drawing/2014/main" id="{6722ABA2-3C3F-D34F-AE65-4BF98DD4B01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072248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 illustrated</a:t>
            </a:r>
          </a:p>
        </p:txBody>
      </p:sp>
      <p:pic>
        <p:nvPicPr>
          <p:cNvPr id="4" name="Picture 3"/>
          <p:cNvPicPr>
            <a:picLocks noChangeAspect="1"/>
          </p:cNvPicPr>
          <p:nvPr/>
        </p:nvPicPr>
        <p:blipFill>
          <a:blip r:embed="rId2"/>
          <a:stretch>
            <a:fillRect/>
          </a:stretch>
        </p:blipFill>
        <p:spPr>
          <a:xfrm>
            <a:off x="838200" y="2032794"/>
            <a:ext cx="5270500" cy="3937000"/>
          </a:xfrm>
          <a:prstGeom prst="rect">
            <a:avLst/>
          </a:prstGeom>
        </p:spPr>
      </p:pic>
      <p:pic>
        <p:nvPicPr>
          <p:cNvPr id="5" name="Picture 4"/>
          <p:cNvPicPr>
            <a:picLocks noChangeAspect="1"/>
          </p:cNvPicPr>
          <p:nvPr/>
        </p:nvPicPr>
        <p:blipFill>
          <a:blip r:embed="rId3"/>
          <a:stretch>
            <a:fillRect/>
          </a:stretch>
        </p:blipFill>
        <p:spPr>
          <a:xfrm>
            <a:off x="6426200" y="2020094"/>
            <a:ext cx="5245100" cy="3962400"/>
          </a:xfrm>
          <a:prstGeom prst="rect">
            <a:avLst/>
          </a:prstGeom>
        </p:spPr>
      </p:pic>
      <p:sp>
        <p:nvSpPr>
          <p:cNvPr id="6" name="TextBox 5"/>
          <p:cNvSpPr txBox="1"/>
          <p:nvPr/>
        </p:nvSpPr>
        <p:spPr>
          <a:xfrm>
            <a:off x="1720850" y="1448019"/>
            <a:ext cx="1752600" cy="584775"/>
          </a:xfrm>
          <a:prstGeom prst="rect">
            <a:avLst/>
          </a:prstGeom>
          <a:noFill/>
        </p:spPr>
        <p:txBody>
          <a:bodyPr wrap="square" rtlCol="0">
            <a:spAutoFit/>
          </a:bodyPr>
          <a:lstStyle/>
          <a:p>
            <a:r>
              <a:rPr lang="en-US" sz="3200" dirty="0"/>
              <a:t>Front</a:t>
            </a:r>
          </a:p>
        </p:txBody>
      </p:sp>
      <p:sp>
        <p:nvSpPr>
          <p:cNvPr id="7" name="TextBox 6"/>
          <p:cNvSpPr txBox="1"/>
          <p:nvPr/>
        </p:nvSpPr>
        <p:spPr>
          <a:xfrm>
            <a:off x="7842252" y="1448018"/>
            <a:ext cx="1752600" cy="584775"/>
          </a:xfrm>
          <a:prstGeom prst="rect">
            <a:avLst/>
          </a:prstGeom>
          <a:noFill/>
        </p:spPr>
        <p:txBody>
          <a:bodyPr wrap="square" rtlCol="0">
            <a:spAutoFit/>
          </a:bodyPr>
          <a:lstStyle/>
          <a:p>
            <a:r>
              <a:rPr lang="en-US" sz="3200" dirty="0"/>
              <a:t>Back</a:t>
            </a:r>
          </a:p>
        </p:txBody>
      </p:sp>
      <p:sp>
        <p:nvSpPr>
          <p:cNvPr id="3" name="Slide Number Placeholder 2"/>
          <p:cNvSpPr>
            <a:spLocks noGrp="1"/>
          </p:cNvSpPr>
          <p:nvPr>
            <p:ph type="sldNum" sz="quarter" idx="12"/>
          </p:nvPr>
        </p:nvSpPr>
        <p:spPr/>
        <p:txBody>
          <a:bodyPr/>
          <a:lstStyle/>
          <a:p>
            <a:fld id="{241A2BE1-DBFE-CB4F-804D-53651BB50431}" type="slidenum">
              <a:rPr lang="en-US" smtClean="0"/>
              <a:t>60</a:t>
            </a:fld>
            <a:endParaRPr lang="en-US"/>
          </a:p>
        </p:txBody>
      </p:sp>
      <p:sp>
        <p:nvSpPr>
          <p:cNvPr id="8" name="Footer Placeholder 7">
            <a:extLst>
              <a:ext uri="{FF2B5EF4-FFF2-40B4-BE49-F238E27FC236}">
                <a16:creationId xmlns:a16="http://schemas.microsoft.com/office/drawing/2014/main" id="{33040125-DEDD-8943-8584-45A827CCDCFF}"/>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870981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1550" y="1454150"/>
            <a:ext cx="5257800" cy="3949700"/>
          </a:xfrm>
          <a:prstGeom prst="rect">
            <a:avLst/>
          </a:prstGeom>
        </p:spPr>
      </p:pic>
      <p:sp>
        <p:nvSpPr>
          <p:cNvPr id="5" name="TextBox 4"/>
          <p:cNvSpPr txBox="1"/>
          <p:nvPr/>
        </p:nvSpPr>
        <p:spPr>
          <a:xfrm>
            <a:off x="1237768" y="5734050"/>
            <a:ext cx="1752600" cy="381000"/>
          </a:xfrm>
          <a:prstGeom prst="rect">
            <a:avLst/>
          </a:prstGeom>
          <a:noFill/>
        </p:spPr>
        <p:txBody>
          <a:bodyPr wrap="square" rtlCol="0">
            <a:spAutoFit/>
          </a:bodyPr>
          <a:lstStyle/>
          <a:p>
            <a:r>
              <a:rPr lang="en-US" dirty="0"/>
              <a:t>Inside</a:t>
            </a:r>
          </a:p>
        </p:txBody>
      </p:sp>
      <p:pic>
        <p:nvPicPr>
          <p:cNvPr id="6" name="Picture 5"/>
          <p:cNvPicPr>
            <a:picLocks noChangeAspect="1"/>
          </p:cNvPicPr>
          <p:nvPr/>
        </p:nvPicPr>
        <p:blipFill>
          <a:blip r:embed="rId3"/>
          <a:stretch>
            <a:fillRect/>
          </a:stretch>
        </p:blipFill>
        <p:spPr>
          <a:xfrm>
            <a:off x="6493076" y="1428750"/>
            <a:ext cx="5308600" cy="3975100"/>
          </a:xfrm>
          <a:prstGeom prst="rect">
            <a:avLst/>
          </a:prstGeom>
        </p:spPr>
      </p:pic>
      <p:sp>
        <p:nvSpPr>
          <p:cNvPr id="7" name="TextBox 6"/>
          <p:cNvSpPr txBox="1"/>
          <p:nvPr/>
        </p:nvSpPr>
        <p:spPr>
          <a:xfrm>
            <a:off x="6632053" y="5689600"/>
            <a:ext cx="1752600" cy="381000"/>
          </a:xfrm>
          <a:prstGeom prst="rect">
            <a:avLst/>
          </a:prstGeom>
          <a:noFill/>
        </p:spPr>
        <p:txBody>
          <a:bodyPr wrap="square" rtlCol="0">
            <a:spAutoFit/>
          </a:bodyPr>
          <a:lstStyle/>
          <a:p>
            <a:r>
              <a:rPr lang="en-US" dirty="0"/>
              <a:t>Highly Secure</a:t>
            </a:r>
          </a:p>
        </p:txBody>
      </p:sp>
      <p:sp>
        <p:nvSpPr>
          <p:cNvPr id="3" name="Slide Number Placeholder 2"/>
          <p:cNvSpPr>
            <a:spLocks noGrp="1"/>
          </p:cNvSpPr>
          <p:nvPr>
            <p:ph type="sldNum" sz="quarter" idx="12"/>
          </p:nvPr>
        </p:nvSpPr>
        <p:spPr/>
        <p:txBody>
          <a:bodyPr/>
          <a:lstStyle/>
          <a:p>
            <a:fld id="{241A2BE1-DBFE-CB4F-804D-53651BB50431}" type="slidenum">
              <a:rPr lang="en-US" smtClean="0"/>
              <a:t>61</a:t>
            </a:fld>
            <a:endParaRPr lang="en-US"/>
          </a:p>
        </p:txBody>
      </p:sp>
      <p:sp>
        <p:nvSpPr>
          <p:cNvPr id="8" name="Footer Placeholder 7">
            <a:extLst>
              <a:ext uri="{FF2B5EF4-FFF2-40B4-BE49-F238E27FC236}">
                <a16:creationId xmlns:a16="http://schemas.microsoft.com/office/drawing/2014/main" id="{EA916EBA-0923-2C4F-BD15-66BA3E460CE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25223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0117-EF93-2445-8B1F-D1610CCB7CA0}"/>
              </a:ext>
            </a:extLst>
          </p:cNvPr>
          <p:cNvSpPr>
            <a:spLocks noGrp="1"/>
          </p:cNvSpPr>
          <p:nvPr>
            <p:ph type="title"/>
          </p:nvPr>
        </p:nvSpPr>
        <p:spPr/>
        <p:txBody>
          <a:bodyPr/>
          <a:lstStyle/>
          <a:p>
            <a:r>
              <a:rPr lang="en-US" dirty="0"/>
              <a:t>Storage Hardware Technologies</a:t>
            </a:r>
          </a:p>
        </p:txBody>
      </p:sp>
      <p:sp>
        <p:nvSpPr>
          <p:cNvPr id="3" name="Content Placeholder 2">
            <a:extLst>
              <a:ext uri="{FF2B5EF4-FFF2-40B4-BE49-F238E27FC236}">
                <a16:creationId xmlns:a16="http://schemas.microsoft.com/office/drawing/2014/main" id="{5DE8086B-28DA-C140-A7E4-2F538F4D1694}"/>
              </a:ext>
            </a:extLst>
          </p:cNvPr>
          <p:cNvSpPr>
            <a:spLocks noGrp="1"/>
          </p:cNvSpPr>
          <p:nvPr>
            <p:ph idx="1"/>
          </p:nvPr>
        </p:nvSpPr>
        <p:spPr/>
        <p:txBody>
          <a:bodyPr/>
          <a:lstStyle/>
          <a:p>
            <a:r>
              <a:rPr lang="en-US" b="1" dirty="0"/>
              <a:t>Hard Disk Arrays: </a:t>
            </a:r>
            <a:r>
              <a:rPr lang="en-US" dirty="0"/>
              <a:t>inherently divide and replicate data among multiple physical drives. Example: Redundant Arrays of Independent Disks </a:t>
            </a:r>
            <a:r>
              <a:rPr lang="en-US" dirty="0">
                <a:highlight>
                  <a:srgbClr val="FFFF00"/>
                </a:highlight>
              </a:rPr>
              <a:t>(RAID)</a:t>
            </a:r>
          </a:p>
          <a:p>
            <a:r>
              <a:rPr lang="en-US" b="1" dirty="0"/>
              <a:t>I/O caching: </a:t>
            </a:r>
            <a:r>
              <a:rPr lang="en-US" dirty="0"/>
              <a:t>hard disk array controllers to enhance disk access times</a:t>
            </a:r>
          </a:p>
          <a:p>
            <a:r>
              <a:rPr lang="en-US" b="1" dirty="0"/>
              <a:t>Hot-swappable hard disks: </a:t>
            </a:r>
            <a:r>
              <a:rPr lang="en-US" dirty="0"/>
              <a:t>can be safely removed from arrays without requiring prior powering down.</a:t>
            </a:r>
          </a:p>
          <a:p>
            <a:r>
              <a:rPr lang="en-US" b="1" dirty="0"/>
              <a:t>Storage virtualization</a:t>
            </a:r>
          </a:p>
          <a:p>
            <a:r>
              <a:rPr lang="en-US" b="1" dirty="0"/>
              <a:t>Fast Data replication mechanisms</a:t>
            </a:r>
          </a:p>
          <a:p>
            <a:pPr lvl="2"/>
            <a:r>
              <a:rPr lang="en-US" dirty="0">
                <a:highlight>
                  <a:srgbClr val="FFFF00"/>
                </a:highlight>
              </a:rPr>
              <a:t>Snapshotting</a:t>
            </a:r>
            <a:r>
              <a:rPr lang="en-US" dirty="0"/>
              <a:t> – saving a virtual machine’s memory into a hypervisor-readable file for future loading</a:t>
            </a:r>
          </a:p>
          <a:p>
            <a:pPr lvl="1"/>
            <a:endParaRPr lang="en-US" b="1" dirty="0"/>
          </a:p>
        </p:txBody>
      </p:sp>
      <p:pic>
        <p:nvPicPr>
          <p:cNvPr id="5" name="Picture 4" descr="AID Storage Backups">
            <a:extLst>
              <a:ext uri="{FF2B5EF4-FFF2-40B4-BE49-F238E27FC236}">
                <a16:creationId xmlns:a16="http://schemas.microsoft.com/office/drawing/2014/main" id="{7432345C-FC83-0F41-B9E3-51A5FF2DD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06" y="406509"/>
            <a:ext cx="2623222" cy="13116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E4BC75D-7042-4E4E-99BA-0F7696C85DF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7A43E3DF-BA22-0E4E-B456-684CF1A172BD}"/>
              </a:ext>
            </a:extLst>
          </p:cNvPr>
          <p:cNvSpPr>
            <a:spLocks noGrp="1"/>
          </p:cNvSpPr>
          <p:nvPr>
            <p:ph type="sldNum" sz="quarter" idx="12"/>
          </p:nvPr>
        </p:nvSpPr>
        <p:spPr/>
        <p:txBody>
          <a:bodyPr/>
          <a:lstStyle/>
          <a:p>
            <a:fld id="{200DD954-184B-4D49-AD4D-2D5B1F9D4CEC}" type="slidenum">
              <a:rPr lang="en-US" smtClean="0"/>
              <a:t>62</a:t>
            </a:fld>
            <a:endParaRPr lang="en-US"/>
          </a:p>
        </p:txBody>
      </p:sp>
    </p:spTree>
    <p:extLst>
      <p:ext uri="{BB962C8B-B14F-4D97-AF65-F5344CB8AC3E}">
        <p14:creationId xmlns:p14="http://schemas.microsoft.com/office/powerpoint/2010/main" val="4234026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EBF6-9964-8740-AB48-AB0CFC938204}"/>
              </a:ext>
            </a:extLst>
          </p:cNvPr>
          <p:cNvSpPr>
            <a:spLocks noGrp="1"/>
          </p:cNvSpPr>
          <p:nvPr>
            <p:ph type="title"/>
          </p:nvPr>
        </p:nvSpPr>
        <p:spPr/>
        <p:txBody>
          <a:bodyPr/>
          <a:lstStyle/>
          <a:p>
            <a:r>
              <a:rPr lang="en-US" dirty="0"/>
              <a:t>Networked storage devices</a:t>
            </a:r>
          </a:p>
        </p:txBody>
      </p:sp>
      <p:sp>
        <p:nvSpPr>
          <p:cNvPr id="3" name="Content Placeholder 2">
            <a:extLst>
              <a:ext uri="{FF2B5EF4-FFF2-40B4-BE49-F238E27FC236}">
                <a16:creationId xmlns:a16="http://schemas.microsoft.com/office/drawing/2014/main" id="{A03E893C-0547-B841-BC3B-A555E17AE2B2}"/>
              </a:ext>
            </a:extLst>
          </p:cNvPr>
          <p:cNvSpPr>
            <a:spLocks noGrp="1"/>
          </p:cNvSpPr>
          <p:nvPr>
            <p:ph idx="1"/>
          </p:nvPr>
        </p:nvSpPr>
        <p:spPr>
          <a:xfrm>
            <a:off x="838200" y="1825625"/>
            <a:ext cx="9366504" cy="4351338"/>
          </a:xfrm>
        </p:spPr>
        <p:txBody>
          <a:bodyPr/>
          <a:lstStyle/>
          <a:p>
            <a:r>
              <a:rPr lang="en-US" b="1" dirty="0"/>
              <a:t>Storage Area Network (SAN)</a:t>
            </a:r>
          </a:p>
          <a:p>
            <a:pPr lvl="1"/>
            <a:r>
              <a:rPr lang="en-US" dirty="0"/>
              <a:t>physical data storage media are connected through a dedicated network</a:t>
            </a:r>
          </a:p>
          <a:p>
            <a:pPr lvl="1"/>
            <a:r>
              <a:rPr lang="en-US" dirty="0"/>
              <a:t>provide block-level data storage access using industry standard protocols.</a:t>
            </a:r>
          </a:p>
          <a:p>
            <a:endParaRPr lang="en-US" dirty="0"/>
          </a:p>
          <a:p>
            <a:r>
              <a:rPr lang="en-US" b="1" dirty="0"/>
              <a:t>Network-attached Storage (NAS)</a:t>
            </a:r>
          </a:p>
          <a:p>
            <a:pPr lvl="1"/>
            <a:r>
              <a:rPr lang="en-US" dirty="0"/>
              <a:t>a dedicated device to contain and manage hard drive arrays</a:t>
            </a:r>
          </a:p>
          <a:p>
            <a:pPr lvl="1"/>
            <a:r>
              <a:rPr lang="en-US" dirty="0"/>
              <a:t>connects through a network and facilitates access to data using file-centric data access protocols like Network File System (NFS)</a:t>
            </a:r>
          </a:p>
        </p:txBody>
      </p:sp>
      <p:pic>
        <p:nvPicPr>
          <p:cNvPr id="10242" name="Picture 2">
            <a:extLst>
              <a:ext uri="{FF2B5EF4-FFF2-40B4-BE49-F238E27FC236}">
                <a16:creationId xmlns:a16="http://schemas.microsoft.com/office/drawing/2014/main" id="{B579A56E-DFF4-CD46-B7BC-7B341A1E1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086" y="194437"/>
            <a:ext cx="3636629" cy="216379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43A8297-652B-674C-8A6D-8FAB4E58C66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C8AFA89-CA39-A246-A5D2-586AC4C876BF}"/>
              </a:ext>
            </a:extLst>
          </p:cNvPr>
          <p:cNvSpPr>
            <a:spLocks noGrp="1"/>
          </p:cNvSpPr>
          <p:nvPr>
            <p:ph type="sldNum" sz="quarter" idx="12"/>
          </p:nvPr>
        </p:nvSpPr>
        <p:spPr/>
        <p:txBody>
          <a:bodyPr/>
          <a:lstStyle/>
          <a:p>
            <a:fld id="{200DD954-184B-4D49-AD4D-2D5B1F9D4CEC}" type="slidenum">
              <a:rPr lang="en-US" smtClean="0"/>
              <a:t>63</a:t>
            </a:fld>
            <a:endParaRPr lang="en-US"/>
          </a:p>
        </p:txBody>
      </p:sp>
    </p:spTree>
    <p:extLst>
      <p:ext uri="{BB962C8B-B14F-4D97-AF65-F5344CB8AC3E}">
        <p14:creationId xmlns:p14="http://schemas.microsoft.com/office/powerpoint/2010/main" val="2002449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AC0D7B-D5CF-3947-9820-926423F4F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948" y="329878"/>
            <a:ext cx="7600103"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2A0A3A0-CF39-8E4C-A119-78A3DBBEBB6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C0BA8FB-AE5E-B64A-BB9B-27EE7AE2D236}"/>
              </a:ext>
            </a:extLst>
          </p:cNvPr>
          <p:cNvSpPr>
            <a:spLocks noGrp="1"/>
          </p:cNvSpPr>
          <p:nvPr>
            <p:ph type="sldNum" sz="quarter" idx="12"/>
          </p:nvPr>
        </p:nvSpPr>
        <p:spPr/>
        <p:txBody>
          <a:bodyPr/>
          <a:lstStyle/>
          <a:p>
            <a:fld id="{200DD954-184B-4D49-AD4D-2D5B1F9D4CEC}" type="slidenum">
              <a:rPr lang="en-US" smtClean="0"/>
              <a:t>64</a:t>
            </a:fld>
            <a:endParaRPr lang="en-US"/>
          </a:p>
        </p:txBody>
      </p:sp>
    </p:spTree>
    <p:extLst>
      <p:ext uri="{BB962C8B-B14F-4D97-AF65-F5344CB8AC3E}">
        <p14:creationId xmlns:p14="http://schemas.microsoft.com/office/powerpoint/2010/main" val="3384590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ABA4-6C47-DF4A-AFD1-3220E3B034B2}"/>
              </a:ext>
            </a:extLst>
          </p:cNvPr>
          <p:cNvSpPr>
            <a:spLocks noGrp="1"/>
          </p:cNvSpPr>
          <p:nvPr>
            <p:ph type="title"/>
          </p:nvPr>
        </p:nvSpPr>
        <p:spPr/>
        <p:txBody>
          <a:bodyPr/>
          <a:lstStyle/>
          <a:p>
            <a:r>
              <a:rPr lang="en-US" dirty="0"/>
              <a:t>Network Hardware</a:t>
            </a:r>
          </a:p>
        </p:txBody>
      </p:sp>
      <p:sp>
        <p:nvSpPr>
          <p:cNvPr id="3" name="Content Placeholder 2">
            <a:extLst>
              <a:ext uri="{FF2B5EF4-FFF2-40B4-BE49-F238E27FC236}">
                <a16:creationId xmlns:a16="http://schemas.microsoft.com/office/drawing/2014/main" id="{7C69C404-F971-B847-8C0A-69C4966AAE98}"/>
              </a:ext>
            </a:extLst>
          </p:cNvPr>
          <p:cNvSpPr>
            <a:spLocks noGrp="1"/>
          </p:cNvSpPr>
          <p:nvPr>
            <p:ph idx="1"/>
          </p:nvPr>
        </p:nvSpPr>
        <p:spPr>
          <a:xfrm>
            <a:off x="838200" y="1594132"/>
            <a:ext cx="10515600" cy="4351338"/>
          </a:xfrm>
        </p:spPr>
        <p:txBody>
          <a:bodyPr/>
          <a:lstStyle/>
          <a:p>
            <a:r>
              <a:rPr lang="en-US" sz="2000" dirty="0"/>
              <a:t>Data centers require extensive network hardware</a:t>
            </a:r>
          </a:p>
          <a:p>
            <a:endParaRPr lang="en-US" sz="2000" dirty="0"/>
          </a:p>
          <a:p>
            <a:r>
              <a:rPr lang="en-US" sz="2000" dirty="0"/>
              <a:t>A data center is broken down into five network subsystems</a:t>
            </a:r>
          </a:p>
          <a:p>
            <a:pPr lvl="1"/>
            <a:r>
              <a:rPr lang="en-US" sz="1800" b="1" dirty="0"/>
              <a:t>Carrier and external network interconnection</a:t>
            </a:r>
          </a:p>
          <a:p>
            <a:pPr lvl="2"/>
            <a:r>
              <a:rPr lang="en-US" sz="1600" dirty="0"/>
              <a:t>routers between external WAN and the data center’s LAN </a:t>
            </a:r>
          </a:p>
          <a:p>
            <a:pPr lvl="1"/>
            <a:r>
              <a:rPr lang="en-US" sz="1800" b="1" dirty="0"/>
              <a:t>Web-tier load balancing and acceleration</a:t>
            </a:r>
          </a:p>
          <a:p>
            <a:pPr lvl="2"/>
            <a:r>
              <a:rPr lang="en-US" sz="1600" dirty="0"/>
              <a:t>layer 7 switching devices that perform content-aware </a:t>
            </a:r>
            <a:r>
              <a:rPr lang="en-US" sz="1600" dirty="0" err="1"/>
              <a:t>rounting</a:t>
            </a:r>
            <a:endParaRPr lang="en-US" sz="1600" dirty="0"/>
          </a:p>
          <a:p>
            <a:pPr lvl="1"/>
            <a:r>
              <a:rPr lang="en-US" sz="1800" b="1" dirty="0"/>
              <a:t>LAN Fabric</a:t>
            </a:r>
          </a:p>
          <a:p>
            <a:pPr lvl="2"/>
            <a:r>
              <a:rPr lang="en-US" sz="1600" dirty="0"/>
              <a:t>internal LAN for all data center’s networked-enabled IT resources.</a:t>
            </a:r>
          </a:p>
          <a:p>
            <a:pPr lvl="2"/>
            <a:r>
              <a:rPr lang="en-US" sz="1600" dirty="0"/>
              <a:t>10 gigabits/sec</a:t>
            </a:r>
          </a:p>
          <a:p>
            <a:pPr lvl="2"/>
            <a:r>
              <a:rPr lang="en-US" sz="1600" dirty="0"/>
              <a:t>provide network virtualization</a:t>
            </a:r>
          </a:p>
          <a:p>
            <a:pPr lvl="1"/>
            <a:r>
              <a:rPr lang="en-US" sz="1800" b="1" dirty="0"/>
              <a:t>SAN Fabric</a:t>
            </a:r>
          </a:p>
          <a:p>
            <a:pPr lvl="2"/>
            <a:r>
              <a:rPr lang="en-US" sz="1600" dirty="0"/>
              <a:t>connectivity between servers and storage systems</a:t>
            </a:r>
          </a:p>
          <a:p>
            <a:pPr lvl="1"/>
            <a:r>
              <a:rPr lang="en-US" sz="1800" b="1" dirty="0"/>
              <a:t>NAS Gateway</a:t>
            </a:r>
          </a:p>
          <a:p>
            <a:pPr lvl="2"/>
            <a:r>
              <a:rPr lang="en-US" sz="1600" dirty="0"/>
              <a:t>supplies attachment points for NAS-based storage devices</a:t>
            </a:r>
          </a:p>
          <a:p>
            <a:pPr lvl="2"/>
            <a:r>
              <a:rPr lang="en-US" sz="1600" dirty="0"/>
              <a:t>supports data transmission between SAN and NAS devices.</a:t>
            </a:r>
            <a:endParaRPr lang="en-US" dirty="0"/>
          </a:p>
        </p:txBody>
      </p:sp>
      <p:sp>
        <p:nvSpPr>
          <p:cNvPr id="4" name="Footer Placeholder 3">
            <a:extLst>
              <a:ext uri="{FF2B5EF4-FFF2-40B4-BE49-F238E27FC236}">
                <a16:creationId xmlns:a16="http://schemas.microsoft.com/office/drawing/2014/main" id="{67FBFFEF-78C8-AE4F-8198-5AD53F0A5EC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43E5A4-94D4-F643-B2BE-EF9935A3173B}"/>
              </a:ext>
            </a:extLst>
          </p:cNvPr>
          <p:cNvSpPr>
            <a:spLocks noGrp="1"/>
          </p:cNvSpPr>
          <p:nvPr>
            <p:ph type="sldNum" sz="quarter" idx="12"/>
          </p:nvPr>
        </p:nvSpPr>
        <p:spPr/>
        <p:txBody>
          <a:bodyPr/>
          <a:lstStyle/>
          <a:p>
            <a:fld id="{200DD954-184B-4D49-AD4D-2D5B1F9D4CEC}" type="slidenum">
              <a:rPr lang="en-US" smtClean="0"/>
              <a:t>65</a:t>
            </a:fld>
            <a:endParaRPr lang="en-US"/>
          </a:p>
        </p:txBody>
      </p:sp>
    </p:spTree>
    <p:extLst>
      <p:ext uri="{BB962C8B-B14F-4D97-AF65-F5344CB8AC3E}">
        <p14:creationId xmlns:p14="http://schemas.microsoft.com/office/powerpoint/2010/main" val="2409196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F71D-F0DA-FA4D-9378-DE8A6FE1A97B}"/>
              </a:ext>
            </a:extLst>
          </p:cNvPr>
          <p:cNvSpPr>
            <a:spLocks noGrp="1"/>
          </p:cNvSpPr>
          <p:nvPr>
            <p:ph type="title"/>
          </p:nvPr>
        </p:nvSpPr>
        <p:spPr>
          <a:xfrm>
            <a:off x="467810" y="226229"/>
            <a:ext cx="10515600" cy="1325563"/>
          </a:xfrm>
        </p:spPr>
        <p:txBody>
          <a:bodyPr/>
          <a:lstStyle/>
          <a:p>
            <a:r>
              <a:rPr lang="en-US" dirty="0"/>
              <a:t>HW Considerations</a:t>
            </a:r>
          </a:p>
        </p:txBody>
      </p:sp>
      <p:sp>
        <p:nvSpPr>
          <p:cNvPr id="3" name="Content Placeholder 2">
            <a:extLst>
              <a:ext uri="{FF2B5EF4-FFF2-40B4-BE49-F238E27FC236}">
                <a16:creationId xmlns:a16="http://schemas.microsoft.com/office/drawing/2014/main" id="{363D628A-BBBA-674D-846D-43D9E022D8A5}"/>
              </a:ext>
            </a:extLst>
          </p:cNvPr>
          <p:cNvSpPr>
            <a:spLocks noGrp="1"/>
          </p:cNvSpPr>
          <p:nvPr>
            <p:ph idx="1"/>
          </p:nvPr>
        </p:nvSpPr>
        <p:spPr>
          <a:xfrm>
            <a:off x="467810" y="1551792"/>
            <a:ext cx="10515600" cy="4351338"/>
          </a:xfrm>
        </p:spPr>
        <p:txBody>
          <a:bodyPr/>
          <a:lstStyle/>
          <a:p>
            <a:r>
              <a:rPr lang="en-US" dirty="0"/>
              <a:t>IT hardware is subject to rapid technological obsolescence</a:t>
            </a:r>
          </a:p>
          <a:p>
            <a:pPr lvl="1"/>
            <a:r>
              <a:rPr lang="en-US" dirty="0"/>
              <a:t>lifecycles that typically last between five to seven years</a:t>
            </a:r>
          </a:p>
          <a:p>
            <a:endParaRPr lang="en-US" dirty="0"/>
          </a:p>
          <a:p>
            <a:r>
              <a:rPr lang="en-US" b="1" dirty="0"/>
              <a:t>Heterogeneous HW:</a:t>
            </a:r>
          </a:p>
          <a:p>
            <a:pPr lvl="1"/>
            <a:r>
              <a:rPr lang="en-US" dirty="0"/>
              <a:t>the on-going need to replace equipment frequently results in a mix of HW whose heterogeneity can complicate the entire data center’s operations and management.</a:t>
            </a:r>
          </a:p>
          <a:p>
            <a:endParaRPr lang="en-US" dirty="0"/>
          </a:p>
          <a:p>
            <a:r>
              <a:rPr lang="en-US" b="1" dirty="0"/>
              <a:t>Security:</a:t>
            </a:r>
          </a:p>
          <a:p>
            <a:pPr lvl="1"/>
            <a:r>
              <a:rPr lang="en-US" dirty="0"/>
              <a:t>housing data exclusively at one data center facility means much more can be compromised by a successful security incursion than if data was distributed across individual unlinked components.</a:t>
            </a:r>
          </a:p>
        </p:txBody>
      </p:sp>
      <p:sp>
        <p:nvSpPr>
          <p:cNvPr id="4" name="Footer Placeholder 3">
            <a:extLst>
              <a:ext uri="{FF2B5EF4-FFF2-40B4-BE49-F238E27FC236}">
                <a16:creationId xmlns:a16="http://schemas.microsoft.com/office/drawing/2014/main" id="{97F81311-DAF8-4544-A2F9-040D84E2575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92918F3-D0EA-F540-B1CB-194FC514685F}"/>
              </a:ext>
            </a:extLst>
          </p:cNvPr>
          <p:cNvSpPr>
            <a:spLocks noGrp="1"/>
          </p:cNvSpPr>
          <p:nvPr>
            <p:ph type="sldNum" sz="quarter" idx="12"/>
          </p:nvPr>
        </p:nvSpPr>
        <p:spPr/>
        <p:txBody>
          <a:bodyPr/>
          <a:lstStyle/>
          <a:p>
            <a:fld id="{200DD954-184B-4D49-AD4D-2D5B1F9D4CEC}" type="slidenum">
              <a:rPr lang="en-US" smtClean="0"/>
              <a:t>66</a:t>
            </a:fld>
            <a:endParaRPr lang="en-US"/>
          </a:p>
        </p:txBody>
      </p:sp>
    </p:spTree>
    <p:extLst>
      <p:ext uri="{BB962C8B-B14F-4D97-AF65-F5344CB8AC3E}">
        <p14:creationId xmlns:p14="http://schemas.microsoft.com/office/powerpoint/2010/main" val="4286536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C508-C51F-8F4B-97A5-FC16DE659577}"/>
              </a:ext>
            </a:extLst>
          </p:cNvPr>
          <p:cNvSpPr>
            <a:spLocks noGrp="1"/>
          </p:cNvSpPr>
          <p:nvPr>
            <p:ph type="title"/>
          </p:nvPr>
        </p:nvSpPr>
        <p:spPr/>
        <p:txBody>
          <a:bodyPr/>
          <a:lstStyle/>
          <a:p>
            <a:r>
              <a:rPr lang="en-US" dirty="0"/>
              <a:t>Data Center Conclusions (1)</a:t>
            </a:r>
          </a:p>
        </p:txBody>
      </p:sp>
      <p:sp>
        <p:nvSpPr>
          <p:cNvPr id="3" name="Content Placeholder 2">
            <a:extLst>
              <a:ext uri="{FF2B5EF4-FFF2-40B4-BE49-F238E27FC236}">
                <a16:creationId xmlns:a16="http://schemas.microsoft.com/office/drawing/2014/main" id="{6A4F8379-0C60-D54A-9FE5-9FC94AE309A9}"/>
              </a:ext>
            </a:extLst>
          </p:cNvPr>
          <p:cNvSpPr>
            <a:spLocks noGrp="1"/>
          </p:cNvSpPr>
          <p:nvPr>
            <p:ph idx="1"/>
          </p:nvPr>
        </p:nvSpPr>
        <p:spPr/>
        <p:txBody>
          <a:bodyPr/>
          <a:lstStyle/>
          <a:p>
            <a:r>
              <a:rPr lang="en-US" dirty="0"/>
              <a:t>A data center is a specialized IT infrastructure that houses centralized IT resources, such as servers, databases, ad software systems.</a:t>
            </a:r>
          </a:p>
          <a:p>
            <a:endParaRPr lang="en-US" dirty="0"/>
          </a:p>
          <a:p>
            <a:r>
              <a:rPr lang="en-US" dirty="0"/>
              <a:t>Data center IT HW is typically comprised of </a:t>
            </a:r>
            <a:r>
              <a:rPr lang="en-US" dirty="0" err="1"/>
              <a:t>standarized</a:t>
            </a:r>
            <a:r>
              <a:rPr lang="en-US" dirty="0"/>
              <a:t> commodity servers of increased computing power and storage capacity.</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1A2E59D-136B-B54B-8150-8CE9952A8DF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2AB7EF9-A95C-5141-A143-B6F2EF892E18}"/>
              </a:ext>
            </a:extLst>
          </p:cNvPr>
          <p:cNvSpPr>
            <a:spLocks noGrp="1"/>
          </p:cNvSpPr>
          <p:nvPr>
            <p:ph type="sldNum" sz="quarter" idx="12"/>
          </p:nvPr>
        </p:nvSpPr>
        <p:spPr/>
        <p:txBody>
          <a:bodyPr/>
          <a:lstStyle/>
          <a:p>
            <a:fld id="{200DD954-184B-4D49-AD4D-2D5B1F9D4CEC}" type="slidenum">
              <a:rPr lang="en-US" smtClean="0"/>
              <a:t>67</a:t>
            </a:fld>
            <a:endParaRPr lang="en-US"/>
          </a:p>
        </p:txBody>
      </p:sp>
    </p:spTree>
    <p:extLst>
      <p:ext uri="{BB962C8B-B14F-4D97-AF65-F5344CB8AC3E}">
        <p14:creationId xmlns:p14="http://schemas.microsoft.com/office/powerpoint/2010/main" val="2989142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710C-816F-FF48-9EA8-FD820CB439AA}"/>
              </a:ext>
            </a:extLst>
          </p:cNvPr>
          <p:cNvSpPr>
            <a:spLocks noGrp="1"/>
          </p:cNvSpPr>
          <p:nvPr>
            <p:ph type="title"/>
          </p:nvPr>
        </p:nvSpPr>
        <p:spPr/>
        <p:txBody>
          <a:bodyPr/>
          <a:lstStyle/>
          <a:p>
            <a:r>
              <a:rPr lang="en-US" dirty="0"/>
              <a:t>Data Center Conclusions (2)</a:t>
            </a:r>
          </a:p>
        </p:txBody>
      </p:sp>
      <p:sp>
        <p:nvSpPr>
          <p:cNvPr id="3" name="Content Placeholder 2">
            <a:extLst>
              <a:ext uri="{FF2B5EF4-FFF2-40B4-BE49-F238E27FC236}">
                <a16:creationId xmlns:a16="http://schemas.microsoft.com/office/drawing/2014/main" id="{6F6FD272-1FA7-0F44-BB07-F3453B191740}"/>
              </a:ext>
            </a:extLst>
          </p:cNvPr>
          <p:cNvSpPr>
            <a:spLocks noGrp="1"/>
          </p:cNvSpPr>
          <p:nvPr>
            <p:ph idx="1"/>
          </p:nvPr>
        </p:nvSpPr>
        <p:spPr/>
        <p:txBody>
          <a:bodyPr/>
          <a:lstStyle/>
          <a:p>
            <a:r>
              <a:rPr lang="en-US" dirty="0"/>
              <a:t>Storage system technologies include disk arrays and storage virtualization. Technologies to increase storage capacity include DAS, SAN, and NAS.</a:t>
            </a:r>
          </a:p>
          <a:p>
            <a:endParaRPr lang="en-US" dirty="0"/>
          </a:p>
          <a:p>
            <a:r>
              <a:rPr lang="en-US" dirty="0"/>
              <a:t>Computing HW technologies include rack-mounted server arrays and multi-core CPU architectures</a:t>
            </a:r>
          </a:p>
          <a:p>
            <a:endParaRPr lang="en-US" dirty="0"/>
          </a:p>
          <a:p>
            <a:r>
              <a:rPr lang="en-US" dirty="0"/>
              <a:t>High-capacity Network HW technology include content-aware routing, LAN and SAN fabrics, NAS gateways.</a:t>
            </a:r>
          </a:p>
        </p:txBody>
      </p:sp>
      <p:sp>
        <p:nvSpPr>
          <p:cNvPr id="4" name="Footer Placeholder 3">
            <a:extLst>
              <a:ext uri="{FF2B5EF4-FFF2-40B4-BE49-F238E27FC236}">
                <a16:creationId xmlns:a16="http://schemas.microsoft.com/office/drawing/2014/main" id="{9CC2C179-9094-BF49-B1FB-7FD5B566172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BFA55B9-AE03-1A45-A96F-570E12B00D4B}"/>
              </a:ext>
            </a:extLst>
          </p:cNvPr>
          <p:cNvSpPr>
            <a:spLocks noGrp="1"/>
          </p:cNvSpPr>
          <p:nvPr>
            <p:ph type="sldNum" sz="quarter" idx="12"/>
          </p:nvPr>
        </p:nvSpPr>
        <p:spPr/>
        <p:txBody>
          <a:bodyPr/>
          <a:lstStyle/>
          <a:p>
            <a:fld id="{200DD954-184B-4D49-AD4D-2D5B1F9D4CEC}" type="slidenum">
              <a:rPr lang="en-US" smtClean="0"/>
              <a:t>68</a:t>
            </a:fld>
            <a:endParaRPr lang="en-US"/>
          </a:p>
        </p:txBody>
      </p:sp>
    </p:spTree>
    <p:extLst>
      <p:ext uri="{BB962C8B-B14F-4D97-AF65-F5344CB8AC3E}">
        <p14:creationId xmlns:p14="http://schemas.microsoft.com/office/powerpoint/2010/main" val="3936022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solidFill>
                  <a:schemeClr val="bg1">
                    <a:lumMod val="65000"/>
                  </a:schemeClr>
                </a:solidFill>
              </a:rPr>
              <a:t>Data Center Facilities</a:t>
            </a:r>
          </a:p>
          <a:p>
            <a:endParaRPr lang="en-US" dirty="0"/>
          </a:p>
          <a:p>
            <a:r>
              <a:rPr lang="en-US" dirty="0"/>
              <a:t>Data Center Issues</a:t>
            </a:r>
          </a:p>
          <a:p>
            <a:endParaRPr lang="en-US" dirty="0"/>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1675190A-EA48-5644-972B-B3D00972FFA7}"/>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727B3D19-A94E-9243-9B4B-49DB49F35A33}"/>
              </a:ext>
            </a:extLst>
          </p:cNvPr>
          <p:cNvSpPr>
            <a:spLocks noGrp="1"/>
          </p:cNvSpPr>
          <p:nvPr>
            <p:ph type="sldNum" sz="quarter" idx="12"/>
          </p:nvPr>
        </p:nvSpPr>
        <p:spPr/>
        <p:txBody>
          <a:bodyPr/>
          <a:lstStyle/>
          <a:p>
            <a:fld id="{200DD954-184B-4D49-AD4D-2D5B1F9D4CEC}" type="slidenum">
              <a:rPr lang="en-US" smtClean="0"/>
              <a:t>69</a:t>
            </a:fld>
            <a:endParaRPr lang="en-US"/>
          </a:p>
        </p:txBody>
      </p:sp>
    </p:spTree>
    <p:extLst>
      <p:ext uri="{BB962C8B-B14F-4D97-AF65-F5344CB8AC3E}">
        <p14:creationId xmlns:p14="http://schemas.microsoft.com/office/powerpoint/2010/main" val="305735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 Enabling Technologies (1/6)</a:t>
            </a:r>
            <a:br>
              <a:rPr lang="en-US" b="1" dirty="0"/>
            </a:br>
            <a:r>
              <a:rPr lang="en-US" b="1" dirty="0"/>
              <a:t>Broadband networks and Internet Architecture</a:t>
            </a:r>
          </a:p>
        </p:txBody>
      </p:sp>
      <p:sp>
        <p:nvSpPr>
          <p:cNvPr id="3" name="Slide Number Placeholder 2">
            <a:extLst>
              <a:ext uri="{FF2B5EF4-FFF2-40B4-BE49-F238E27FC236}">
                <a16:creationId xmlns:a16="http://schemas.microsoft.com/office/drawing/2014/main" id="{E0BAA116-7E39-F742-8F38-FACD331D3A3E}"/>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
        <p:nvSpPr>
          <p:cNvPr id="5" name="Content Placeholder 4">
            <a:extLst>
              <a:ext uri="{FF2B5EF4-FFF2-40B4-BE49-F238E27FC236}">
                <a16:creationId xmlns:a16="http://schemas.microsoft.com/office/drawing/2014/main" id="{2FB20BF7-0BE3-EE46-B9A7-336AFAB3F322}"/>
              </a:ext>
            </a:extLst>
          </p:cNvPr>
          <p:cNvSpPr>
            <a:spLocks noGrp="1"/>
          </p:cNvSpPr>
          <p:nvPr>
            <p:ph idx="1"/>
          </p:nvPr>
        </p:nvSpPr>
        <p:spPr/>
        <p:txBody>
          <a:bodyPr/>
          <a:lstStyle/>
          <a:p>
            <a:r>
              <a:rPr lang="en-US" dirty="0"/>
              <a:t>Clouds are inherently dependent on internetworking.</a:t>
            </a:r>
          </a:p>
          <a:p>
            <a:pPr lvl="1"/>
            <a:r>
              <a:rPr lang="en-US" dirty="0"/>
              <a:t>remote provisioning of IT resources</a:t>
            </a:r>
          </a:p>
          <a:p>
            <a:pPr lvl="1"/>
            <a:r>
              <a:rPr lang="en-US" dirty="0"/>
              <a:t>ubiquitous network access.</a:t>
            </a:r>
          </a:p>
          <a:p>
            <a:pPr lvl="1"/>
            <a:endParaRPr lang="en-US" dirty="0"/>
          </a:p>
          <a:p>
            <a:r>
              <a:rPr lang="en-US" dirty="0"/>
              <a:t>The potential of cloud platforms generally grows in parallel with advancements in Internet connectivity and service quality.</a:t>
            </a:r>
          </a:p>
          <a:p>
            <a:endParaRPr lang="en-US" dirty="0"/>
          </a:p>
          <a:p>
            <a:endParaRPr lang="en-US" dirty="0"/>
          </a:p>
        </p:txBody>
      </p:sp>
      <p:sp>
        <p:nvSpPr>
          <p:cNvPr id="4" name="Footer Placeholder 3">
            <a:extLst>
              <a:ext uri="{FF2B5EF4-FFF2-40B4-BE49-F238E27FC236}">
                <a16:creationId xmlns:a16="http://schemas.microsoft.com/office/drawing/2014/main" id="{7870F7A2-2F35-4B4A-AE17-1217BFC9130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00573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dirty="0"/>
              <a:t>Major Datacenter Issues (1)</a:t>
            </a:r>
          </a:p>
        </p:txBody>
      </p:sp>
      <p:sp>
        <p:nvSpPr>
          <p:cNvPr id="3" name="Content Placeholder 2"/>
          <p:cNvSpPr>
            <a:spLocks noGrp="1"/>
          </p:cNvSpPr>
          <p:nvPr>
            <p:ph idx="1"/>
          </p:nvPr>
        </p:nvSpPr>
        <p:spPr/>
        <p:txBody>
          <a:bodyPr>
            <a:normAutofit lnSpcReduction="10000"/>
          </a:bodyPr>
          <a:lstStyle/>
          <a:p>
            <a:r>
              <a:rPr lang="en-US" b="1" dirty="0"/>
              <a:t>Storage requirements:</a:t>
            </a:r>
          </a:p>
          <a:p>
            <a:pPr lvl="1"/>
            <a:r>
              <a:rPr lang="en-US" dirty="0"/>
              <a:t>heavy demands on the storage infrastructure as applications increasingly involve access to massive data sets.</a:t>
            </a:r>
          </a:p>
          <a:p>
            <a:endParaRPr lang="en-US" dirty="0"/>
          </a:p>
          <a:p>
            <a:r>
              <a:rPr lang="en-US" dirty="0"/>
              <a:t>Varying network requirements:</a:t>
            </a:r>
          </a:p>
          <a:p>
            <a:pPr lvl="1"/>
            <a:r>
              <a:rPr lang="en-US" dirty="0"/>
              <a:t>Streaming large amounts of data (from disks or SSDs) requires low-latency, high speed networks</a:t>
            </a:r>
          </a:p>
          <a:p>
            <a:pPr lvl="1"/>
            <a:r>
              <a:rPr lang="en-US" dirty="0"/>
              <a:t>Inter-process communication (e.g., for synchronizations and data exchange) requires very low-latency.</a:t>
            </a:r>
          </a:p>
          <a:p>
            <a:pPr lvl="1"/>
            <a:r>
              <a:rPr lang="en-US" dirty="0"/>
              <a:t>Accessing data at remote sites.</a:t>
            </a:r>
          </a:p>
          <a:p>
            <a:pPr lvl="1"/>
            <a:r>
              <a:rPr lang="en-US" dirty="0"/>
              <a:t>Carrying the different data on the same network requires sophisticated </a:t>
            </a:r>
            <a:r>
              <a:rPr lang="en-US" dirty="0" err="1"/>
              <a:t>QoS</a:t>
            </a:r>
            <a:r>
              <a:rPr lang="en-US" dirty="0"/>
              <a:t>.</a:t>
            </a:r>
          </a:p>
          <a:p>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70</a:t>
            </a:fld>
            <a:endParaRPr lang="en-US"/>
          </a:p>
        </p:txBody>
      </p:sp>
      <p:sp>
        <p:nvSpPr>
          <p:cNvPr id="5" name="Footer Placeholder 4">
            <a:extLst>
              <a:ext uri="{FF2B5EF4-FFF2-40B4-BE49-F238E27FC236}">
                <a16:creationId xmlns:a16="http://schemas.microsoft.com/office/drawing/2014/main" id="{868D2398-05FF-AE45-9669-C7711C2AFEF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58348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247"/>
            <a:ext cx="10515600" cy="1325563"/>
          </a:xfrm>
        </p:spPr>
        <p:txBody>
          <a:bodyPr/>
          <a:lstStyle/>
          <a:p>
            <a:r>
              <a:rPr lang="en-US" dirty="0"/>
              <a:t>Major Datacenter Issues (2)</a:t>
            </a:r>
          </a:p>
        </p:txBody>
      </p:sp>
      <p:sp>
        <p:nvSpPr>
          <p:cNvPr id="3" name="Content Placeholder 2"/>
          <p:cNvSpPr>
            <a:spLocks noGrp="1"/>
          </p:cNvSpPr>
          <p:nvPr>
            <p:ph idx="1"/>
          </p:nvPr>
        </p:nvSpPr>
        <p:spPr>
          <a:xfrm>
            <a:off x="838200" y="1463635"/>
            <a:ext cx="10515600" cy="4351338"/>
          </a:xfrm>
        </p:spPr>
        <p:txBody>
          <a:bodyPr>
            <a:normAutofit fontScale="92500" lnSpcReduction="20000"/>
          </a:bodyPr>
          <a:lstStyle/>
          <a:p>
            <a:pPr>
              <a:lnSpc>
                <a:spcPct val="120000"/>
              </a:lnSpc>
            </a:pPr>
            <a:r>
              <a:rPr lang="en-US" dirty="0"/>
              <a:t>Configuration management is a vital component for the smooth operation of the data center</a:t>
            </a:r>
          </a:p>
          <a:p>
            <a:pPr lvl="1">
              <a:lnSpc>
                <a:spcPct val="120000"/>
              </a:lnSpc>
            </a:pPr>
            <a:r>
              <a:rPr lang="en-US" dirty="0"/>
              <a:t>Required at multiple levels</a:t>
            </a:r>
          </a:p>
          <a:p>
            <a:pPr lvl="2">
              <a:lnSpc>
                <a:spcPct val="120000"/>
              </a:lnSpc>
            </a:pPr>
            <a:r>
              <a:rPr lang="en-US" dirty="0"/>
              <a:t>Servers</a:t>
            </a:r>
          </a:p>
          <a:p>
            <a:pPr lvl="2">
              <a:lnSpc>
                <a:spcPct val="120000"/>
              </a:lnSpc>
            </a:pPr>
            <a:r>
              <a:rPr lang="en-US" dirty="0"/>
              <a:t>Virtualization requires management at the logical (rather than physical).</a:t>
            </a:r>
          </a:p>
          <a:p>
            <a:pPr lvl="1">
              <a:lnSpc>
                <a:spcPct val="120000"/>
              </a:lnSpc>
            </a:pPr>
            <a:r>
              <a:rPr lang="en-US" dirty="0"/>
              <a:t>Effective real-time management of large heterogeneous data centers becomes quite complex.</a:t>
            </a:r>
          </a:p>
          <a:p>
            <a:pPr>
              <a:lnSpc>
                <a:spcPct val="120000"/>
              </a:lnSpc>
            </a:pPr>
            <a:endParaRPr lang="en-US" dirty="0"/>
          </a:p>
          <a:p>
            <a:pPr>
              <a:lnSpc>
                <a:spcPct val="120000"/>
              </a:lnSpc>
            </a:pPr>
            <a:r>
              <a:rPr lang="en-US" dirty="0"/>
              <a:t>Challenges in power and thermal management:</a:t>
            </a:r>
          </a:p>
          <a:p>
            <a:pPr lvl="1">
              <a:lnSpc>
                <a:spcPct val="120000"/>
              </a:lnSpc>
            </a:pPr>
            <a:r>
              <a:rPr lang="en-US" dirty="0"/>
              <a:t>High utility cost</a:t>
            </a:r>
          </a:p>
          <a:p>
            <a:pPr lvl="1">
              <a:lnSpc>
                <a:spcPct val="120000"/>
              </a:lnSpc>
            </a:pPr>
            <a:r>
              <a:rPr lang="en-US" dirty="0"/>
              <a:t>Environmental impact as a result of increased power consumption</a:t>
            </a:r>
          </a:p>
          <a:p>
            <a:pPr lvl="1">
              <a:lnSpc>
                <a:spcPct val="120000"/>
              </a:lnSpc>
            </a:pPr>
            <a:r>
              <a:rPr lang="en-US" dirty="0"/>
              <a:t>Requires power, cooling, and thermal control techniques at multiple levels</a:t>
            </a:r>
          </a:p>
          <a:p>
            <a:pPr lvl="1">
              <a:lnSpc>
                <a:spcPct val="120000"/>
              </a:lnSpc>
            </a:pPr>
            <a:r>
              <a:rPr lang="en-US" dirty="0"/>
              <a:t>Power/thermal management affects performance.</a:t>
            </a:r>
          </a:p>
        </p:txBody>
      </p:sp>
      <p:sp>
        <p:nvSpPr>
          <p:cNvPr id="4" name="Slide Number Placeholder 3"/>
          <p:cNvSpPr>
            <a:spLocks noGrp="1"/>
          </p:cNvSpPr>
          <p:nvPr>
            <p:ph type="sldNum" sz="quarter" idx="12"/>
          </p:nvPr>
        </p:nvSpPr>
        <p:spPr/>
        <p:txBody>
          <a:bodyPr/>
          <a:lstStyle/>
          <a:p>
            <a:fld id="{241A2BE1-DBFE-CB4F-804D-53651BB50431}" type="slidenum">
              <a:rPr lang="en-US" smtClean="0"/>
              <a:t>71</a:t>
            </a:fld>
            <a:endParaRPr lang="en-US"/>
          </a:p>
        </p:txBody>
      </p:sp>
      <p:sp>
        <p:nvSpPr>
          <p:cNvPr id="5" name="Footer Placeholder 4">
            <a:extLst>
              <a:ext uri="{FF2B5EF4-FFF2-40B4-BE49-F238E27FC236}">
                <a16:creationId xmlns:a16="http://schemas.microsoft.com/office/drawing/2014/main" id="{DA1267B6-526F-B544-801A-9FFDCDE39A8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8119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Datacenter Issues (3)</a:t>
            </a:r>
          </a:p>
        </p:txBody>
      </p:sp>
      <p:sp>
        <p:nvSpPr>
          <p:cNvPr id="3" name="Content Placeholder 2"/>
          <p:cNvSpPr>
            <a:spLocks noGrp="1"/>
          </p:cNvSpPr>
          <p:nvPr>
            <p:ph idx="1"/>
          </p:nvPr>
        </p:nvSpPr>
        <p:spPr/>
        <p:txBody>
          <a:bodyPr/>
          <a:lstStyle/>
          <a:p>
            <a:r>
              <a:rPr lang="en-US" dirty="0"/>
              <a:t>Security issues:</a:t>
            </a:r>
          </a:p>
          <a:p>
            <a:pPr lvl="1"/>
            <a:r>
              <a:rPr lang="en-US" dirty="0"/>
              <a:t>Security must be implemented such that so that no single compromise can provide access to a large number of machines or a large amount of data. </a:t>
            </a:r>
          </a:p>
          <a:p>
            <a:pPr lvl="1"/>
            <a:r>
              <a:rPr lang="en-US" dirty="0"/>
              <a:t>Virtualization allows multiple users to use the same machines and hence intruders could well be those sharing the same physical infrastructure.</a:t>
            </a:r>
          </a:p>
          <a:p>
            <a:pPr lvl="1"/>
            <a:r>
              <a:rPr lang="en-US" dirty="0"/>
              <a:t>Virtualization can be exploited for disruption and denial of service.</a:t>
            </a:r>
          </a:p>
        </p:txBody>
      </p:sp>
      <p:sp>
        <p:nvSpPr>
          <p:cNvPr id="4" name="Slide Number Placeholder 3"/>
          <p:cNvSpPr>
            <a:spLocks noGrp="1"/>
          </p:cNvSpPr>
          <p:nvPr>
            <p:ph type="sldNum" sz="quarter" idx="12"/>
          </p:nvPr>
        </p:nvSpPr>
        <p:spPr/>
        <p:txBody>
          <a:bodyPr/>
          <a:lstStyle/>
          <a:p>
            <a:fld id="{241A2BE1-DBFE-CB4F-804D-53651BB50431}" type="slidenum">
              <a:rPr lang="en-US" smtClean="0"/>
              <a:t>72</a:t>
            </a:fld>
            <a:endParaRPr lang="en-US"/>
          </a:p>
        </p:txBody>
      </p:sp>
      <p:sp>
        <p:nvSpPr>
          <p:cNvPr id="5" name="Footer Placeholder 4">
            <a:extLst>
              <a:ext uri="{FF2B5EF4-FFF2-40B4-BE49-F238E27FC236}">
                <a16:creationId xmlns:a16="http://schemas.microsoft.com/office/drawing/2014/main" id="{68B105BF-5383-4D41-98C0-E17F9C3264B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4054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solidFill>
                  <a:schemeClr val="bg1">
                    <a:lumMod val="65000"/>
                  </a:schemeClr>
                </a:solidFill>
              </a:rPr>
              <a:t>Data Center Facilities</a:t>
            </a:r>
          </a:p>
          <a:p>
            <a:endParaRPr lang="en-US" dirty="0"/>
          </a:p>
          <a:p>
            <a:r>
              <a:rPr lang="en-US" dirty="0">
                <a:solidFill>
                  <a:schemeClr val="bg1">
                    <a:lumMod val="65000"/>
                  </a:schemeClr>
                </a:solidFill>
              </a:rPr>
              <a:t>Data Center Issues</a:t>
            </a:r>
          </a:p>
          <a:p>
            <a:endParaRPr lang="en-US" dirty="0"/>
          </a:p>
          <a:p>
            <a:r>
              <a:rPr lang="en-US" dirty="0"/>
              <a:t>Data Center Standards by Telecommunication Industry Association (TIA):</a:t>
            </a:r>
          </a:p>
          <a:p>
            <a:pPr lvl="1"/>
            <a:r>
              <a:rPr lang="en-US" b="1" dirty="0"/>
              <a:t>TIA-942</a:t>
            </a:r>
            <a:r>
              <a:rPr lang="en-US" dirty="0"/>
              <a:t>standard for constructing data centers</a:t>
            </a:r>
          </a:p>
          <a:p>
            <a:endParaRPr lang="en-US" dirty="0"/>
          </a:p>
        </p:txBody>
      </p:sp>
      <p:sp>
        <p:nvSpPr>
          <p:cNvPr id="2" name="Footer Placeholder 1">
            <a:extLst>
              <a:ext uri="{FF2B5EF4-FFF2-40B4-BE49-F238E27FC236}">
                <a16:creationId xmlns:a16="http://schemas.microsoft.com/office/drawing/2014/main" id="{952417EF-7D43-F748-9533-2482413AB02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30074C9-E468-5A48-8E55-DF32486A6BF4}"/>
              </a:ext>
            </a:extLst>
          </p:cNvPr>
          <p:cNvSpPr>
            <a:spLocks noGrp="1"/>
          </p:cNvSpPr>
          <p:nvPr>
            <p:ph type="sldNum" sz="quarter" idx="12"/>
          </p:nvPr>
        </p:nvSpPr>
        <p:spPr/>
        <p:txBody>
          <a:bodyPr/>
          <a:lstStyle/>
          <a:p>
            <a:fld id="{200DD954-184B-4D49-AD4D-2D5B1F9D4CEC}" type="slidenum">
              <a:rPr lang="en-US" smtClean="0"/>
              <a:t>73</a:t>
            </a:fld>
            <a:endParaRPr lang="en-US"/>
          </a:p>
        </p:txBody>
      </p:sp>
    </p:spTree>
    <p:extLst>
      <p:ext uri="{BB962C8B-B14F-4D97-AF65-F5344CB8AC3E}">
        <p14:creationId xmlns:p14="http://schemas.microsoft.com/office/powerpoint/2010/main" val="456000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A1CE-5CB6-2C4E-8A78-1B00FDC62AD3}"/>
              </a:ext>
            </a:extLst>
          </p:cNvPr>
          <p:cNvSpPr>
            <a:spLocks noGrp="1"/>
          </p:cNvSpPr>
          <p:nvPr>
            <p:ph type="title"/>
          </p:nvPr>
        </p:nvSpPr>
        <p:spPr/>
        <p:txBody>
          <a:bodyPr/>
          <a:lstStyle/>
          <a:p>
            <a:r>
              <a:rPr lang="en-US" dirty="0"/>
              <a:t>TIA-942 Data Center Standard</a:t>
            </a:r>
          </a:p>
        </p:txBody>
      </p:sp>
      <p:sp>
        <p:nvSpPr>
          <p:cNvPr id="3" name="Content Placeholder 2">
            <a:extLst>
              <a:ext uri="{FF2B5EF4-FFF2-40B4-BE49-F238E27FC236}">
                <a16:creationId xmlns:a16="http://schemas.microsoft.com/office/drawing/2014/main" id="{AEBEE1B6-0772-F64A-8AD3-5ECDF030FB11}"/>
              </a:ext>
            </a:extLst>
          </p:cNvPr>
          <p:cNvSpPr>
            <a:spLocks noGrp="1"/>
          </p:cNvSpPr>
          <p:nvPr>
            <p:ph idx="1"/>
          </p:nvPr>
        </p:nvSpPr>
        <p:spPr/>
        <p:txBody>
          <a:bodyPr/>
          <a:lstStyle/>
          <a:p>
            <a:r>
              <a:rPr lang="en-US" dirty="0"/>
              <a:t>TIA-942: Data Center Standard</a:t>
            </a:r>
          </a:p>
          <a:p>
            <a:pPr lvl="1"/>
            <a:r>
              <a:rPr lang="en-US" dirty="0">
                <a:hlinkClick r:id="rId2"/>
              </a:rPr>
              <a:t>https://www.accu-tech.com/hs-fs/hub/54495/file-15894024-pdf/docs/102264ae.pdf</a:t>
            </a:r>
            <a:endParaRPr lang="en-US" dirty="0"/>
          </a:p>
          <a:p>
            <a:pPr lvl="1"/>
            <a:r>
              <a:rPr lang="en-US" dirty="0"/>
              <a:t>https://www.ieee802.org/3/</a:t>
            </a:r>
            <a:r>
              <a:rPr lang="en-US" dirty="0" err="1"/>
              <a:t>hssg</a:t>
            </a:r>
            <a:r>
              <a:rPr lang="en-US" dirty="0"/>
              <a:t>/public/nov06/diminico_01_1106.pdf</a:t>
            </a:r>
          </a:p>
          <a:p>
            <a:pPr lvl="1"/>
            <a:r>
              <a:rPr lang="en-US" b="1" dirty="0"/>
              <a:t>TIA:</a:t>
            </a:r>
            <a:r>
              <a:rPr lang="en-US" dirty="0"/>
              <a:t> Telecommunication Industry Association</a:t>
            </a:r>
          </a:p>
          <a:p>
            <a:endParaRPr lang="en-US" dirty="0"/>
          </a:p>
        </p:txBody>
      </p:sp>
      <p:sp>
        <p:nvSpPr>
          <p:cNvPr id="4" name="Footer Placeholder 3">
            <a:extLst>
              <a:ext uri="{FF2B5EF4-FFF2-40B4-BE49-F238E27FC236}">
                <a16:creationId xmlns:a16="http://schemas.microsoft.com/office/drawing/2014/main" id="{B0D08DD6-14CB-1149-8A0D-B23D2B527D3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580C4C-39CB-4648-BAF8-0215E13C22FE}"/>
              </a:ext>
            </a:extLst>
          </p:cNvPr>
          <p:cNvSpPr>
            <a:spLocks noGrp="1"/>
          </p:cNvSpPr>
          <p:nvPr>
            <p:ph type="sldNum" sz="quarter" idx="12"/>
          </p:nvPr>
        </p:nvSpPr>
        <p:spPr/>
        <p:txBody>
          <a:bodyPr/>
          <a:lstStyle/>
          <a:p>
            <a:fld id="{200DD954-184B-4D49-AD4D-2D5B1F9D4CEC}" type="slidenum">
              <a:rPr lang="en-US" smtClean="0"/>
              <a:t>74</a:t>
            </a:fld>
            <a:endParaRPr lang="en-US"/>
          </a:p>
        </p:txBody>
      </p:sp>
    </p:spTree>
    <p:extLst>
      <p:ext uri="{BB962C8B-B14F-4D97-AF65-F5344CB8AC3E}">
        <p14:creationId xmlns:p14="http://schemas.microsoft.com/office/powerpoint/2010/main" val="4073851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Telecommunication Infrastructure Standard for Data Centers (TIA – 942)</a:t>
            </a:r>
          </a:p>
        </p:txBody>
      </p:sp>
      <p:sp>
        <p:nvSpPr>
          <p:cNvPr id="3" name="Content Placeholder 2"/>
          <p:cNvSpPr>
            <a:spLocks noGrp="1"/>
          </p:cNvSpPr>
          <p:nvPr>
            <p:ph idx="1"/>
          </p:nvPr>
        </p:nvSpPr>
        <p:spPr/>
        <p:txBody>
          <a:bodyPr>
            <a:normAutofit/>
          </a:bodyPr>
          <a:lstStyle/>
          <a:p>
            <a:r>
              <a:rPr lang="en-US" dirty="0"/>
              <a:t>The purpose is to define a standard telecommunications infrastructure for data centers</a:t>
            </a:r>
          </a:p>
          <a:p>
            <a:pPr lvl="2"/>
            <a:r>
              <a:rPr lang="en-US" dirty="0"/>
              <a:t>Structured cabling system for data centers using using standardized architecture and media </a:t>
            </a:r>
          </a:p>
          <a:p>
            <a:pPr lvl="2"/>
            <a:r>
              <a:rPr lang="en-US" dirty="0"/>
              <a:t>Accommodates a wide range of applications (LAN, WAN, SAN, channels, consoles)</a:t>
            </a:r>
          </a:p>
          <a:p>
            <a:pPr lvl="2"/>
            <a:r>
              <a:rPr lang="en-US" dirty="0"/>
              <a:t>Accommodates current and future protocols (e.g., 10+ </a:t>
            </a:r>
            <a:r>
              <a:rPr lang="en-US" dirty="0" err="1"/>
              <a:t>GbE</a:t>
            </a:r>
            <a:r>
              <a:rPr lang="en-US" dirty="0"/>
              <a:t> ) </a:t>
            </a:r>
          </a:p>
          <a:p>
            <a:pPr lvl="2"/>
            <a:r>
              <a:rPr lang="en-US" dirty="0"/>
              <a:t>Replaces unstructured point-to-point cabling that uses different cabling for different applications</a:t>
            </a:r>
          </a:p>
        </p:txBody>
      </p:sp>
      <p:sp>
        <p:nvSpPr>
          <p:cNvPr id="4" name="Slide Number Placeholder 3"/>
          <p:cNvSpPr>
            <a:spLocks noGrp="1"/>
          </p:cNvSpPr>
          <p:nvPr>
            <p:ph type="sldNum" sz="quarter" idx="12"/>
          </p:nvPr>
        </p:nvSpPr>
        <p:spPr/>
        <p:txBody>
          <a:bodyPr/>
          <a:lstStyle/>
          <a:p>
            <a:fld id="{241A2BE1-DBFE-CB4F-804D-53651BB50431}" type="slidenum">
              <a:rPr lang="en-US" smtClean="0"/>
              <a:t>75</a:t>
            </a:fld>
            <a:endParaRPr lang="en-US"/>
          </a:p>
        </p:txBody>
      </p:sp>
      <p:sp>
        <p:nvSpPr>
          <p:cNvPr id="5" name="Footer Placeholder 4">
            <a:extLst>
              <a:ext uri="{FF2B5EF4-FFF2-40B4-BE49-F238E27FC236}">
                <a16:creationId xmlns:a16="http://schemas.microsoft.com/office/drawing/2014/main" id="{F6C884AA-78DD-5943-9BD6-0FE8BEDD5F8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70154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TIA-942 Purpose (continued)</a:t>
            </a:r>
          </a:p>
        </p:txBody>
      </p:sp>
      <p:sp>
        <p:nvSpPr>
          <p:cNvPr id="3" name="Content Placeholder 2"/>
          <p:cNvSpPr>
            <a:spLocks noGrp="1"/>
          </p:cNvSpPr>
          <p:nvPr>
            <p:ph idx="1"/>
          </p:nvPr>
        </p:nvSpPr>
        <p:spPr/>
        <p:txBody>
          <a:bodyPr/>
          <a:lstStyle/>
          <a:p>
            <a:r>
              <a:rPr lang="en-US" dirty="0"/>
              <a:t>Specifications for data center telecommunications pathways and spaces</a:t>
            </a:r>
          </a:p>
          <a:p>
            <a:pPr lvl="1"/>
            <a:r>
              <a:rPr lang="en-US" dirty="0"/>
              <a:t>Recommendations on media and distance for applications over structured cabling </a:t>
            </a:r>
          </a:p>
          <a:p>
            <a:pPr lvl="1"/>
            <a:r>
              <a:rPr lang="en-US" dirty="0"/>
              <a:t>Establish a standard for data center tiers to replace several proprietary standards. </a:t>
            </a:r>
          </a:p>
          <a:p>
            <a:pPr lvl="1"/>
            <a:r>
              <a:rPr lang="en-US" dirty="0"/>
              <a:t>The TIA data center tier standard is:</a:t>
            </a:r>
          </a:p>
          <a:p>
            <a:pPr lvl="2"/>
            <a:r>
              <a:rPr lang="en-US" dirty="0"/>
              <a:t>A tool to evaluate existing data centers </a:t>
            </a:r>
          </a:p>
          <a:p>
            <a:pPr lvl="2"/>
            <a:r>
              <a:rPr lang="en-US" dirty="0"/>
              <a:t>A tool to communicate design requirements</a:t>
            </a:r>
          </a:p>
        </p:txBody>
      </p:sp>
      <p:sp>
        <p:nvSpPr>
          <p:cNvPr id="4" name="Slide Number Placeholder 3"/>
          <p:cNvSpPr>
            <a:spLocks noGrp="1"/>
          </p:cNvSpPr>
          <p:nvPr>
            <p:ph type="sldNum" sz="quarter" idx="12"/>
          </p:nvPr>
        </p:nvSpPr>
        <p:spPr/>
        <p:txBody>
          <a:bodyPr/>
          <a:lstStyle/>
          <a:p>
            <a:fld id="{241A2BE1-DBFE-CB4F-804D-53651BB50431}" type="slidenum">
              <a:rPr lang="en-US" smtClean="0"/>
              <a:t>76</a:t>
            </a:fld>
            <a:endParaRPr lang="en-US"/>
          </a:p>
        </p:txBody>
      </p:sp>
      <p:sp>
        <p:nvSpPr>
          <p:cNvPr id="5" name="Footer Placeholder 4">
            <a:extLst>
              <a:ext uri="{FF2B5EF4-FFF2-40B4-BE49-F238E27FC236}">
                <a16:creationId xmlns:a16="http://schemas.microsoft.com/office/drawing/2014/main" id="{64E98B1F-B905-7642-BE45-0EA89CD357B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619060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Cabling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937544"/>
            <a:ext cx="10287000" cy="4127500"/>
          </a:xfrm>
        </p:spPr>
      </p:pic>
      <p:sp>
        <p:nvSpPr>
          <p:cNvPr id="3" name="Slide Number Placeholder 2"/>
          <p:cNvSpPr>
            <a:spLocks noGrp="1"/>
          </p:cNvSpPr>
          <p:nvPr>
            <p:ph type="sldNum" sz="quarter" idx="12"/>
          </p:nvPr>
        </p:nvSpPr>
        <p:spPr/>
        <p:txBody>
          <a:bodyPr/>
          <a:lstStyle/>
          <a:p>
            <a:fld id="{241A2BE1-DBFE-CB4F-804D-53651BB50431}" type="slidenum">
              <a:rPr lang="en-US" smtClean="0"/>
              <a:t>77</a:t>
            </a:fld>
            <a:endParaRPr lang="en-US"/>
          </a:p>
        </p:txBody>
      </p:sp>
      <p:sp>
        <p:nvSpPr>
          <p:cNvPr id="5" name="Footer Placeholder 4">
            <a:extLst>
              <a:ext uri="{FF2B5EF4-FFF2-40B4-BE49-F238E27FC236}">
                <a16:creationId xmlns:a16="http://schemas.microsoft.com/office/drawing/2014/main" id="{7AC8B5B7-3938-D044-9D1A-E2FFFFC9F53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8369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880394"/>
            <a:ext cx="9982200" cy="4241800"/>
          </a:xfrm>
        </p:spPr>
      </p:pic>
      <p:sp>
        <p:nvSpPr>
          <p:cNvPr id="3" name="Slide Number Placeholder 2"/>
          <p:cNvSpPr>
            <a:spLocks noGrp="1"/>
          </p:cNvSpPr>
          <p:nvPr>
            <p:ph type="sldNum" sz="quarter" idx="12"/>
          </p:nvPr>
        </p:nvSpPr>
        <p:spPr/>
        <p:txBody>
          <a:bodyPr/>
          <a:lstStyle/>
          <a:p>
            <a:fld id="{241A2BE1-DBFE-CB4F-804D-53651BB50431}" type="slidenum">
              <a:rPr lang="en-US" smtClean="0"/>
              <a:t>78</a:t>
            </a:fld>
            <a:endParaRPr lang="en-US"/>
          </a:p>
        </p:txBody>
      </p:sp>
      <p:sp>
        <p:nvSpPr>
          <p:cNvPr id="5" name="Footer Placeholder 4">
            <a:extLst>
              <a:ext uri="{FF2B5EF4-FFF2-40B4-BE49-F238E27FC236}">
                <a16:creationId xmlns:a16="http://schemas.microsoft.com/office/drawing/2014/main" id="{B77A2B44-C1B3-C746-AB7B-77D8894E5F1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34708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TIA-942’s Three Design Elements</a:t>
            </a:r>
          </a:p>
        </p:txBody>
      </p:sp>
      <p:sp>
        <p:nvSpPr>
          <p:cNvPr id="3" name="Content Placeholder 2"/>
          <p:cNvSpPr>
            <a:spLocks noGrp="1"/>
          </p:cNvSpPr>
          <p:nvPr>
            <p:ph idx="1"/>
          </p:nvPr>
        </p:nvSpPr>
        <p:spPr>
          <a:xfrm>
            <a:off x="838200" y="1825624"/>
            <a:ext cx="10515600" cy="4597477"/>
          </a:xfrm>
        </p:spPr>
        <p:txBody>
          <a:bodyPr>
            <a:normAutofit fontScale="62500" lnSpcReduction="20000"/>
          </a:bodyPr>
          <a:lstStyle/>
          <a:p>
            <a:pPr>
              <a:lnSpc>
                <a:spcPct val="120000"/>
              </a:lnSpc>
            </a:pPr>
            <a:r>
              <a:rPr lang="en-US" b="1" dirty="0"/>
              <a:t>Cabling Design</a:t>
            </a:r>
          </a:p>
          <a:p>
            <a:pPr lvl="1">
              <a:lnSpc>
                <a:spcPct val="120000"/>
              </a:lnSpc>
            </a:pPr>
            <a:r>
              <a:rPr lang="en-US" dirty="0"/>
              <a:t>Copper and fiber cabling performance</a:t>
            </a:r>
          </a:p>
          <a:p>
            <a:pPr lvl="1">
              <a:lnSpc>
                <a:spcPct val="120000"/>
              </a:lnSpc>
            </a:pPr>
            <a:r>
              <a:rPr lang="en-US" dirty="0"/>
              <a:t>Connectors, cables, distribution hardware </a:t>
            </a:r>
          </a:p>
          <a:p>
            <a:pPr lvl="1">
              <a:lnSpc>
                <a:spcPct val="120000"/>
              </a:lnSpc>
            </a:pPr>
            <a:r>
              <a:rPr lang="en-US" dirty="0"/>
              <a:t>Cabling distances </a:t>
            </a:r>
          </a:p>
          <a:p>
            <a:pPr lvl="1">
              <a:lnSpc>
                <a:spcPct val="120000"/>
              </a:lnSpc>
            </a:pPr>
            <a:r>
              <a:rPr lang="en-US" dirty="0"/>
              <a:t>Space management</a:t>
            </a:r>
          </a:p>
          <a:p>
            <a:pPr>
              <a:lnSpc>
                <a:spcPct val="120000"/>
              </a:lnSpc>
            </a:pPr>
            <a:r>
              <a:rPr lang="en-US" b="1" dirty="0"/>
              <a:t>Facility Design</a:t>
            </a:r>
          </a:p>
          <a:p>
            <a:pPr lvl="1">
              <a:lnSpc>
                <a:spcPct val="120000"/>
              </a:lnSpc>
            </a:pPr>
            <a:r>
              <a:rPr lang="en-US" dirty="0"/>
              <a:t>Data center sizing </a:t>
            </a:r>
          </a:p>
          <a:p>
            <a:pPr lvl="1">
              <a:lnSpc>
                <a:spcPct val="120000"/>
              </a:lnSpc>
            </a:pPr>
            <a:r>
              <a:rPr lang="en-US" dirty="0"/>
              <a:t>Power distribution methodologies </a:t>
            </a:r>
          </a:p>
          <a:p>
            <a:pPr lvl="1">
              <a:lnSpc>
                <a:spcPct val="120000"/>
              </a:lnSpc>
            </a:pPr>
            <a:r>
              <a:rPr lang="en-US" dirty="0"/>
              <a:t>Pathways and spaces </a:t>
            </a:r>
          </a:p>
          <a:p>
            <a:pPr lvl="1">
              <a:lnSpc>
                <a:spcPct val="120000"/>
              </a:lnSpc>
            </a:pPr>
            <a:r>
              <a:rPr lang="en-US" dirty="0"/>
              <a:t>HVAC, security, operations, and administration. </a:t>
            </a:r>
          </a:p>
          <a:p>
            <a:pPr lvl="1">
              <a:lnSpc>
                <a:spcPct val="120000"/>
              </a:lnSpc>
            </a:pPr>
            <a:r>
              <a:rPr lang="en-US" dirty="0"/>
              <a:t>Flexibility, scalability, reliability and space management </a:t>
            </a:r>
          </a:p>
          <a:p>
            <a:pPr>
              <a:lnSpc>
                <a:spcPct val="120000"/>
              </a:lnSpc>
            </a:pPr>
            <a:r>
              <a:rPr lang="en-US" b="1" dirty="0"/>
              <a:t>Network Design</a:t>
            </a:r>
          </a:p>
          <a:p>
            <a:pPr lvl="1">
              <a:lnSpc>
                <a:spcPct val="120000"/>
              </a:lnSpc>
            </a:pPr>
            <a:r>
              <a:rPr lang="en-US" dirty="0"/>
              <a:t>Support of legacy systems </a:t>
            </a:r>
          </a:p>
          <a:p>
            <a:pPr lvl="1">
              <a:lnSpc>
                <a:spcPct val="120000"/>
              </a:lnSpc>
            </a:pPr>
            <a:r>
              <a:rPr lang="en-US" dirty="0"/>
              <a:t>Enable rapid deployment of new and emerging technologies such as 10 </a:t>
            </a:r>
            <a:r>
              <a:rPr lang="en-US" dirty="0" err="1"/>
              <a:t>GbE</a:t>
            </a:r>
            <a:r>
              <a:rPr lang="en-US" dirty="0"/>
              <a:t> and 10+ </a:t>
            </a:r>
            <a:r>
              <a:rPr lang="en-US" dirty="0" err="1"/>
              <a:t>GbE</a:t>
            </a:r>
            <a:r>
              <a:rPr lang="en-US" dirty="0"/>
              <a:t> copper and fiber applications. </a:t>
            </a:r>
          </a:p>
        </p:txBody>
      </p:sp>
      <p:sp>
        <p:nvSpPr>
          <p:cNvPr id="4" name="Slide Number Placeholder 3"/>
          <p:cNvSpPr>
            <a:spLocks noGrp="1"/>
          </p:cNvSpPr>
          <p:nvPr>
            <p:ph type="sldNum" sz="quarter" idx="12"/>
          </p:nvPr>
        </p:nvSpPr>
        <p:spPr/>
        <p:txBody>
          <a:bodyPr/>
          <a:lstStyle/>
          <a:p>
            <a:fld id="{241A2BE1-DBFE-CB4F-804D-53651BB50431}" type="slidenum">
              <a:rPr lang="en-US" smtClean="0"/>
              <a:t>79</a:t>
            </a:fld>
            <a:endParaRPr lang="en-US"/>
          </a:p>
        </p:txBody>
      </p:sp>
      <p:sp>
        <p:nvSpPr>
          <p:cNvPr id="5" name="Footer Placeholder 4">
            <a:extLst>
              <a:ext uri="{FF2B5EF4-FFF2-40B4-BE49-F238E27FC236}">
                <a16:creationId xmlns:a16="http://schemas.microsoft.com/office/drawing/2014/main" id="{E0124A63-BFDA-364B-90EC-60AA4585A81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2818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AC3-F730-2040-9BAC-718BAEA5EC60}"/>
              </a:ext>
            </a:extLst>
          </p:cNvPr>
          <p:cNvSpPr>
            <a:spLocks noGrp="1"/>
          </p:cNvSpPr>
          <p:nvPr>
            <p:ph type="title"/>
          </p:nvPr>
        </p:nvSpPr>
        <p:spPr/>
        <p:txBody>
          <a:bodyPr/>
          <a:lstStyle/>
          <a:p>
            <a:r>
              <a:rPr lang="en-US" dirty="0"/>
              <a:t>Understanding Networking </a:t>
            </a:r>
          </a:p>
        </p:txBody>
      </p:sp>
      <p:sp>
        <p:nvSpPr>
          <p:cNvPr id="5" name="Content Placeholder 4">
            <a:extLst>
              <a:ext uri="{FF2B5EF4-FFF2-40B4-BE49-F238E27FC236}">
                <a16:creationId xmlns:a16="http://schemas.microsoft.com/office/drawing/2014/main" id="{30992679-A68F-8540-9C31-92E81CCB7FD5}"/>
              </a:ext>
            </a:extLst>
          </p:cNvPr>
          <p:cNvSpPr>
            <a:spLocks noGrp="1"/>
          </p:cNvSpPr>
          <p:nvPr>
            <p:ph idx="1"/>
          </p:nvPr>
        </p:nvSpPr>
        <p:spPr/>
        <p:txBody>
          <a:bodyPr/>
          <a:lstStyle/>
          <a:p>
            <a:r>
              <a:rPr lang="en-US" dirty="0"/>
              <a:t>Internet Service Providers (ISP)</a:t>
            </a:r>
          </a:p>
          <a:p>
            <a:endParaRPr lang="en-US" dirty="0"/>
          </a:p>
          <a:p>
            <a:r>
              <a:rPr lang="en-US" dirty="0"/>
              <a:t>Connectionless Packet Switching </a:t>
            </a:r>
          </a:p>
          <a:p>
            <a:endParaRPr lang="en-US" dirty="0"/>
          </a:p>
          <a:p>
            <a:r>
              <a:rPr lang="en-US" dirty="0"/>
              <a:t>Router-based Interconnectivity</a:t>
            </a:r>
          </a:p>
          <a:p>
            <a:endParaRPr lang="en-US" dirty="0"/>
          </a:p>
          <a:p>
            <a:r>
              <a:rPr lang="en-US" dirty="0"/>
              <a:t>Technical and Business consideration</a:t>
            </a:r>
          </a:p>
        </p:txBody>
      </p:sp>
      <p:sp>
        <p:nvSpPr>
          <p:cNvPr id="3" name="Footer Placeholder 2">
            <a:extLst>
              <a:ext uri="{FF2B5EF4-FFF2-40B4-BE49-F238E27FC236}">
                <a16:creationId xmlns:a16="http://schemas.microsoft.com/office/drawing/2014/main" id="{42387EDC-90C4-6B41-87E4-6766A4D66BDE}"/>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7D174E13-B5D9-504C-B538-0A38610B25B6}"/>
              </a:ext>
            </a:extLst>
          </p:cNvPr>
          <p:cNvSpPr>
            <a:spLocks noGrp="1"/>
          </p:cNvSpPr>
          <p:nvPr>
            <p:ph type="sldNum" sz="quarter" idx="12"/>
          </p:nvPr>
        </p:nvSpPr>
        <p:spPr/>
        <p:txBody>
          <a:bodyPr/>
          <a:lstStyle/>
          <a:p>
            <a:fld id="{200DD954-184B-4D49-AD4D-2D5B1F9D4CEC}" type="slidenum">
              <a:rPr lang="en-US" smtClean="0"/>
              <a:t>8</a:t>
            </a:fld>
            <a:endParaRPr lang="en-US"/>
          </a:p>
        </p:txBody>
      </p:sp>
    </p:spTree>
    <p:extLst>
      <p:ext uri="{BB962C8B-B14F-4D97-AF65-F5344CB8AC3E}">
        <p14:creationId xmlns:p14="http://schemas.microsoft.com/office/powerpoint/2010/main" val="2030475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Rooms in a Data Center</a:t>
            </a:r>
          </a:p>
        </p:txBody>
      </p:sp>
      <p:sp>
        <p:nvSpPr>
          <p:cNvPr id="3" name="Content Placeholder 2"/>
          <p:cNvSpPr>
            <a:spLocks noGrp="1"/>
          </p:cNvSpPr>
          <p:nvPr>
            <p:ph idx="1"/>
          </p:nvPr>
        </p:nvSpPr>
        <p:spPr/>
        <p:txBody>
          <a:bodyPr>
            <a:normAutofit/>
          </a:bodyPr>
          <a:lstStyle/>
          <a:p>
            <a:r>
              <a:rPr lang="en-US" dirty="0"/>
              <a:t>Electrical Room</a:t>
            </a:r>
          </a:p>
          <a:p>
            <a:r>
              <a:rPr lang="en-US" dirty="0"/>
              <a:t>Mechanical Room</a:t>
            </a:r>
          </a:p>
          <a:p>
            <a:r>
              <a:rPr lang="en-US" dirty="0"/>
              <a:t>Storage and Staging</a:t>
            </a:r>
          </a:p>
          <a:p>
            <a:r>
              <a:rPr lang="en-US" dirty="0"/>
              <a:t>Offices, Operations center, and support</a:t>
            </a:r>
          </a:p>
          <a:p>
            <a:r>
              <a:rPr lang="en-US" dirty="0"/>
              <a:t>Telecommunication Entrance</a:t>
            </a:r>
          </a:p>
          <a:p>
            <a:r>
              <a:rPr lang="en-US" dirty="0"/>
              <a:t>Computer Room</a:t>
            </a:r>
          </a:p>
        </p:txBody>
      </p:sp>
      <p:sp>
        <p:nvSpPr>
          <p:cNvPr id="4" name="Slide Number Placeholder 3"/>
          <p:cNvSpPr>
            <a:spLocks noGrp="1"/>
          </p:cNvSpPr>
          <p:nvPr>
            <p:ph type="sldNum" sz="quarter" idx="12"/>
          </p:nvPr>
        </p:nvSpPr>
        <p:spPr/>
        <p:txBody>
          <a:bodyPr/>
          <a:lstStyle/>
          <a:p>
            <a:fld id="{241A2BE1-DBFE-CB4F-804D-53651BB50431}" type="slidenum">
              <a:rPr lang="en-US" smtClean="0"/>
              <a:t>80</a:t>
            </a:fld>
            <a:endParaRPr lang="en-US"/>
          </a:p>
        </p:txBody>
      </p:sp>
      <p:sp>
        <p:nvSpPr>
          <p:cNvPr id="5" name="Footer Placeholder 4">
            <a:extLst>
              <a:ext uri="{FF2B5EF4-FFF2-40B4-BE49-F238E27FC236}">
                <a16:creationId xmlns:a16="http://schemas.microsoft.com/office/drawing/2014/main" id="{55A06094-64D6-2E46-9656-9BB1A0A9DF0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42166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5921" y="0"/>
            <a:ext cx="9700158" cy="6858000"/>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81</a:t>
            </a:fld>
            <a:endParaRPr lang="en-US"/>
          </a:p>
        </p:txBody>
      </p:sp>
      <p:sp>
        <p:nvSpPr>
          <p:cNvPr id="2" name="Footer Placeholder 1">
            <a:extLst>
              <a:ext uri="{FF2B5EF4-FFF2-40B4-BE49-F238E27FC236}">
                <a16:creationId xmlns:a16="http://schemas.microsoft.com/office/drawing/2014/main" id="{D5295227-60B9-B740-A315-277841FA84A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99819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814455" cy="4351338"/>
          </a:xfrm>
        </p:spPr>
        <p:txBody>
          <a:bodyPr/>
          <a:lstStyle/>
          <a:p>
            <a:r>
              <a:rPr lang="en-US" altLang="en-US" dirty="0"/>
              <a:t>A data center’s internetworking regions, divided into backbone and horizontal cablings  (adapted from TIA-942).</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672" y="681037"/>
            <a:ext cx="5681663"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82</a:t>
            </a:fld>
            <a:endParaRPr lang="en-US"/>
          </a:p>
        </p:txBody>
      </p:sp>
      <p:sp>
        <p:nvSpPr>
          <p:cNvPr id="2" name="Footer Placeholder 1">
            <a:extLst>
              <a:ext uri="{FF2B5EF4-FFF2-40B4-BE49-F238E27FC236}">
                <a16:creationId xmlns:a16="http://schemas.microsoft.com/office/drawing/2014/main" id="{2244D343-9544-404A-91B9-CFF5218DC4C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8860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Room</a:t>
            </a:r>
          </a:p>
        </p:txBody>
      </p:sp>
      <p:sp>
        <p:nvSpPr>
          <p:cNvPr id="3" name="Content Placeholder 2"/>
          <p:cNvSpPr>
            <a:spLocks noGrp="1"/>
          </p:cNvSpPr>
          <p:nvPr>
            <p:ph idx="1"/>
          </p:nvPr>
        </p:nvSpPr>
        <p:spPr/>
        <p:txBody>
          <a:bodyPr>
            <a:normAutofit lnSpcReduction="10000"/>
          </a:bodyPr>
          <a:lstStyle/>
          <a:p>
            <a:r>
              <a:rPr lang="en-US" dirty="0"/>
              <a:t>A highly critical zone with strict environmental control and access that is limited to authorized personnel.</a:t>
            </a:r>
          </a:p>
          <a:p>
            <a:r>
              <a:rPr lang="en-US" dirty="0"/>
              <a:t>Usually has raised floors and safety vaults that are designed to protect the data center equipment from physical hazards.</a:t>
            </a:r>
          </a:p>
          <a:p>
            <a:endParaRPr lang="en-US" dirty="0"/>
          </a:p>
          <a:p>
            <a:r>
              <a:rPr lang="en-US" dirty="0"/>
              <a:t>Three specialized areas:</a:t>
            </a:r>
          </a:p>
          <a:p>
            <a:pPr lvl="1"/>
            <a:r>
              <a:rPr lang="en-US" dirty="0"/>
              <a:t>Main Distribution Area (MDA) – backbone telecom and network equipment</a:t>
            </a:r>
          </a:p>
          <a:p>
            <a:pPr lvl="1"/>
            <a:r>
              <a:rPr lang="en-US" dirty="0"/>
              <a:t>Horizontal Distribution Area (HDM) – network, storage, and KVM switches</a:t>
            </a:r>
          </a:p>
          <a:p>
            <a:pPr lvl="1"/>
            <a:r>
              <a:rPr lang="en-US" dirty="0"/>
              <a:t>Equipment Distribution Area (EDM) – computing and storage equipment</a:t>
            </a:r>
          </a:p>
          <a:p>
            <a:pPr lvl="2"/>
            <a:r>
              <a:rPr lang="en-US" dirty="0"/>
              <a:t>Standardized rack cabinets</a:t>
            </a:r>
          </a:p>
          <a:p>
            <a:pPr lvl="2"/>
            <a:r>
              <a:rPr lang="en-US" dirty="0"/>
              <a:t>Horizontal cabling for individual equipment connect</a:t>
            </a:r>
          </a:p>
        </p:txBody>
      </p:sp>
      <p:sp>
        <p:nvSpPr>
          <p:cNvPr id="4" name="Slide Number Placeholder 3"/>
          <p:cNvSpPr>
            <a:spLocks noGrp="1"/>
          </p:cNvSpPr>
          <p:nvPr>
            <p:ph type="sldNum" sz="quarter" idx="12"/>
          </p:nvPr>
        </p:nvSpPr>
        <p:spPr/>
        <p:txBody>
          <a:bodyPr/>
          <a:lstStyle/>
          <a:p>
            <a:fld id="{241A2BE1-DBFE-CB4F-804D-53651BB50431}" type="slidenum">
              <a:rPr lang="en-US" smtClean="0"/>
              <a:t>83</a:t>
            </a:fld>
            <a:endParaRPr lang="en-US"/>
          </a:p>
        </p:txBody>
      </p:sp>
      <p:sp>
        <p:nvSpPr>
          <p:cNvPr id="5" name="Footer Placeholder 4">
            <a:extLst>
              <a:ext uri="{FF2B5EF4-FFF2-40B4-BE49-F238E27FC236}">
                <a16:creationId xmlns:a16="http://schemas.microsoft.com/office/drawing/2014/main" id="{283A0A04-F7C6-7248-B6FC-3D0E775AD7E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93793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Control</a:t>
            </a:r>
          </a:p>
        </p:txBody>
      </p:sp>
      <p:sp>
        <p:nvSpPr>
          <p:cNvPr id="3" name="Content Placeholder 2"/>
          <p:cNvSpPr>
            <a:spLocks noGrp="1"/>
          </p:cNvSpPr>
          <p:nvPr>
            <p:ph idx="1"/>
          </p:nvPr>
        </p:nvSpPr>
        <p:spPr/>
        <p:txBody>
          <a:bodyPr/>
          <a:lstStyle/>
          <a:p>
            <a:r>
              <a:rPr lang="en-US" dirty="0"/>
              <a:t>Fire suppression</a:t>
            </a:r>
          </a:p>
          <a:p>
            <a:r>
              <a:rPr lang="en-US" dirty="0"/>
              <a:t>Humidification/dehumidification</a:t>
            </a:r>
          </a:p>
          <a:p>
            <a:r>
              <a:rPr lang="en-US" dirty="0"/>
              <a:t>Heating</a:t>
            </a:r>
          </a:p>
          <a:p>
            <a:r>
              <a:rPr lang="en-US" dirty="0"/>
              <a:t>Ventilation</a:t>
            </a:r>
          </a:p>
          <a:p>
            <a:r>
              <a:rPr lang="en-US" dirty="0"/>
              <a:t>Air condition (HVAC)</a:t>
            </a:r>
          </a:p>
          <a:p>
            <a:endParaRPr lang="en-US" dirty="0"/>
          </a:p>
          <a:p>
            <a:r>
              <a:rPr lang="en-US" dirty="0"/>
              <a:t>Controlling the airflow is crucial in order to handle the significant amounts of heat generated by the server racks.</a:t>
            </a:r>
          </a:p>
        </p:txBody>
      </p:sp>
      <p:sp>
        <p:nvSpPr>
          <p:cNvPr id="4" name="Slide Number Placeholder 3"/>
          <p:cNvSpPr>
            <a:spLocks noGrp="1"/>
          </p:cNvSpPr>
          <p:nvPr>
            <p:ph type="sldNum" sz="quarter" idx="12"/>
          </p:nvPr>
        </p:nvSpPr>
        <p:spPr/>
        <p:txBody>
          <a:bodyPr/>
          <a:lstStyle/>
          <a:p>
            <a:fld id="{241A2BE1-DBFE-CB4F-804D-53651BB50431}" type="slidenum">
              <a:rPr lang="en-US" smtClean="0"/>
              <a:t>84</a:t>
            </a:fld>
            <a:endParaRPr lang="en-US"/>
          </a:p>
        </p:txBody>
      </p:sp>
      <p:sp>
        <p:nvSpPr>
          <p:cNvPr id="5" name="Footer Placeholder 4">
            <a:extLst>
              <a:ext uri="{FF2B5EF4-FFF2-40B4-BE49-F238E27FC236}">
                <a16:creationId xmlns:a16="http://schemas.microsoft.com/office/drawing/2014/main" id="{8BF8E0E8-C50D-184C-AC67-8BCDC3E5C2D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18454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1653" y="0"/>
            <a:ext cx="8668693" cy="6858000"/>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85</a:t>
            </a:fld>
            <a:endParaRPr lang="en-US"/>
          </a:p>
        </p:txBody>
      </p:sp>
      <p:sp>
        <p:nvSpPr>
          <p:cNvPr id="2" name="Footer Placeholder 1">
            <a:extLst>
              <a:ext uri="{FF2B5EF4-FFF2-40B4-BE49-F238E27FC236}">
                <a16:creationId xmlns:a16="http://schemas.microsoft.com/office/drawing/2014/main" id="{8CC6C233-96CA-9247-92A8-94F1FABFAD8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98696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491" y="509443"/>
            <a:ext cx="10106891" cy="4351338"/>
          </a:xfrm>
        </p:spPr>
        <p:txBody>
          <a:bodyPr/>
          <a:lstStyle/>
          <a:p>
            <a:r>
              <a:rPr lang="en-US" altLang="en-US" dirty="0"/>
              <a:t>A depiction of the flow of cold and hot air that accommodates server racks in a typical data center design. The hot air generally leaves the room through ceiling air ducts (adapted from TIA-942)</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18" y="2685112"/>
            <a:ext cx="6808788" cy="355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86</a:t>
            </a:fld>
            <a:endParaRPr lang="en-US"/>
          </a:p>
        </p:txBody>
      </p:sp>
      <p:sp>
        <p:nvSpPr>
          <p:cNvPr id="2" name="Footer Placeholder 1">
            <a:extLst>
              <a:ext uri="{FF2B5EF4-FFF2-40B4-BE49-F238E27FC236}">
                <a16:creationId xmlns:a16="http://schemas.microsoft.com/office/drawing/2014/main" id="{81DA6609-D690-5648-BD33-DC97010647E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54300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Organization</a:t>
            </a:r>
          </a:p>
        </p:txBody>
      </p:sp>
      <p:sp>
        <p:nvSpPr>
          <p:cNvPr id="3" name="Content Placeholder 2"/>
          <p:cNvSpPr>
            <a:spLocks noGrp="1"/>
          </p:cNvSpPr>
          <p:nvPr>
            <p:ph idx="1"/>
          </p:nvPr>
        </p:nvSpPr>
        <p:spPr/>
        <p:txBody>
          <a:bodyPr/>
          <a:lstStyle/>
          <a:p>
            <a:pPr marL="0" indent="0">
              <a:buNone/>
            </a:pPr>
            <a:r>
              <a:rPr lang="en-US" dirty="0"/>
              <a:t>Can be divided into four major areas</a:t>
            </a:r>
          </a:p>
          <a:p>
            <a:endParaRPr lang="en-US" dirty="0"/>
          </a:p>
          <a:p>
            <a:pPr marL="514350" indent="-514350">
              <a:buFont typeface="+mj-lt"/>
              <a:buAutoNum type="arabicPeriod"/>
            </a:pPr>
            <a:r>
              <a:rPr lang="en-US" dirty="0"/>
              <a:t>Rack-level physical organization</a:t>
            </a:r>
          </a:p>
          <a:p>
            <a:pPr marL="514350" indent="-514350">
              <a:buFont typeface="+mj-lt"/>
              <a:buAutoNum type="arabicPeriod"/>
            </a:pPr>
            <a:r>
              <a:rPr lang="en-US" dirty="0"/>
              <a:t>Storage &amp; Networking infrastructure</a:t>
            </a:r>
          </a:p>
          <a:p>
            <a:pPr marL="514350" indent="-514350">
              <a:buFont typeface="+mj-lt"/>
              <a:buAutoNum type="arabicPeriod"/>
            </a:pPr>
            <a:r>
              <a:rPr lang="en-US" dirty="0"/>
              <a:t>Management Infrastructure</a:t>
            </a:r>
          </a:p>
          <a:p>
            <a:pPr marL="514350" indent="-514350">
              <a:buFont typeface="+mj-lt"/>
              <a:buAutoNum type="arabicPeriod"/>
            </a:pPr>
            <a:r>
              <a:rPr lang="en-US" dirty="0"/>
              <a:t>Electrical &amp; Cooling infrastructure</a:t>
            </a:r>
          </a:p>
        </p:txBody>
      </p:sp>
      <p:sp>
        <p:nvSpPr>
          <p:cNvPr id="4" name="Slide Number Placeholder 3"/>
          <p:cNvSpPr>
            <a:spLocks noGrp="1"/>
          </p:cNvSpPr>
          <p:nvPr>
            <p:ph type="sldNum" sz="quarter" idx="12"/>
          </p:nvPr>
        </p:nvSpPr>
        <p:spPr/>
        <p:txBody>
          <a:bodyPr/>
          <a:lstStyle/>
          <a:p>
            <a:fld id="{241A2BE1-DBFE-CB4F-804D-53651BB50431}" type="slidenum">
              <a:rPr lang="en-US" smtClean="0"/>
              <a:t>87</a:t>
            </a:fld>
            <a:endParaRPr lang="en-US"/>
          </a:p>
        </p:txBody>
      </p:sp>
      <p:sp>
        <p:nvSpPr>
          <p:cNvPr id="5" name="Footer Placeholder 4">
            <a:extLst>
              <a:ext uri="{FF2B5EF4-FFF2-40B4-BE49-F238E27FC236}">
                <a16:creationId xmlns:a16="http://schemas.microsoft.com/office/drawing/2014/main" id="{BE3774D5-FA22-BA4F-AD43-D4E33890066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4373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50000"/>
                </a:schemeClr>
              </a:solidFill>
            </a:endParaRPr>
          </a:p>
          <a:p>
            <a:pPr marL="514350" indent="-514350">
              <a:buFont typeface="+mj-lt"/>
              <a:buAutoNum type="arabicPeriod"/>
            </a:pPr>
            <a:r>
              <a:rPr lang="en-US" sz="2400" dirty="0"/>
              <a:t>(Modern) Virtualization Technology</a:t>
            </a:r>
            <a:endParaRPr lang="en-US" sz="2400" dirty="0">
              <a:solidFill>
                <a:srgbClr val="0070C0"/>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88</a:t>
            </a:fld>
            <a:endParaRPr lang="en-US" dirty="0"/>
          </a:p>
        </p:txBody>
      </p:sp>
      <p:sp>
        <p:nvSpPr>
          <p:cNvPr id="5" name="Footer Placeholder 4">
            <a:extLst>
              <a:ext uri="{FF2B5EF4-FFF2-40B4-BE49-F238E27FC236}">
                <a16:creationId xmlns:a16="http://schemas.microsoft.com/office/drawing/2014/main" id="{75F5AEAE-BF30-E745-A41B-D8D137BB3C3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625091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 (6/6)</a:t>
            </a:r>
            <a:br>
              <a:rPr lang="en-US" dirty="0"/>
            </a:br>
            <a:r>
              <a:rPr lang="en-US" b="1" dirty="0"/>
              <a:t>Virtualization </a:t>
            </a:r>
          </a:p>
        </p:txBody>
      </p:sp>
      <p:sp>
        <p:nvSpPr>
          <p:cNvPr id="10" name="Content Placeholder 5"/>
          <p:cNvSpPr>
            <a:spLocks noGrp="1"/>
          </p:cNvSpPr>
          <p:nvPr>
            <p:ph sz="half" idx="2"/>
          </p:nvPr>
        </p:nvSpPr>
        <p:spPr>
          <a:xfrm>
            <a:off x="814386" y="1774661"/>
            <a:ext cx="10539414" cy="4667250"/>
          </a:xfrm>
        </p:spPr>
        <p:txBody>
          <a:bodyPr/>
          <a:lstStyle/>
          <a:p>
            <a:r>
              <a:rPr lang="en-US" dirty="0"/>
              <a:t>Virtualization is the process of converting a physical IT resource into several virtual IT resources</a:t>
            </a:r>
          </a:p>
          <a:p>
            <a:endParaRPr lang="en-US" dirty="0"/>
          </a:p>
          <a:p>
            <a:r>
              <a:rPr lang="en-US" dirty="0"/>
              <a:t>The following IT resources can be virtualized:</a:t>
            </a:r>
          </a:p>
          <a:p>
            <a:pPr lvl="1"/>
            <a:r>
              <a:rPr lang="en-US" i="1" dirty="0"/>
              <a:t>Servers</a:t>
            </a:r>
          </a:p>
          <a:p>
            <a:pPr lvl="1"/>
            <a:r>
              <a:rPr lang="en-US" i="1" dirty="0"/>
              <a:t>Storage</a:t>
            </a:r>
          </a:p>
          <a:p>
            <a:pPr lvl="1"/>
            <a:r>
              <a:rPr lang="en-US" i="1" dirty="0"/>
              <a:t>Network: </a:t>
            </a:r>
          </a:p>
          <a:p>
            <a:pPr lvl="2"/>
            <a:r>
              <a:rPr lang="en-US" dirty="0"/>
              <a:t>physical routers and switches can be abstracted into logical network fabrics, such as VLANs.</a:t>
            </a:r>
          </a:p>
          <a:p>
            <a:pPr lvl="1"/>
            <a:r>
              <a:rPr lang="en-US" i="1" dirty="0"/>
              <a:t>Power:</a:t>
            </a:r>
            <a:r>
              <a:rPr lang="en-US" dirty="0"/>
              <a:t> </a:t>
            </a:r>
          </a:p>
          <a:p>
            <a:pPr lvl="2"/>
            <a:r>
              <a:rPr lang="en-US" dirty="0"/>
              <a:t>a physical UPS and power distribution units can be abstracted into what are commonly referred to as virtual UPSs.</a:t>
            </a:r>
          </a:p>
          <a:p>
            <a:pPr marL="0" indent="0">
              <a:buNone/>
            </a:pPr>
            <a:endParaRPr lang="en-US" dirty="0"/>
          </a:p>
        </p:txBody>
      </p:sp>
      <p:pic>
        <p:nvPicPr>
          <p:cNvPr id="3074" name="Picture 2" descr="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041" y="191297"/>
            <a:ext cx="2361463" cy="16732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AD12899-1099-6147-901E-71F2D9277661}"/>
              </a:ext>
            </a:extLst>
          </p:cNvPr>
          <p:cNvSpPr>
            <a:spLocks noGrp="1"/>
          </p:cNvSpPr>
          <p:nvPr>
            <p:ph type="sldNum" sz="quarter" idx="12"/>
          </p:nvPr>
        </p:nvSpPr>
        <p:spPr/>
        <p:txBody>
          <a:bodyPr/>
          <a:lstStyle/>
          <a:p>
            <a:fld id="{B6A95138-A96E-2F42-A959-2EFD44FE4AB7}" type="slidenum">
              <a:rPr lang="en-US" smtClean="0"/>
              <a:pPr/>
              <a:t>89</a:t>
            </a:fld>
            <a:endParaRPr lang="en-US" dirty="0"/>
          </a:p>
        </p:txBody>
      </p:sp>
      <p:sp>
        <p:nvSpPr>
          <p:cNvPr id="4" name="Footer Placeholder 3">
            <a:extLst>
              <a:ext uri="{FF2B5EF4-FFF2-40B4-BE49-F238E27FC236}">
                <a16:creationId xmlns:a16="http://schemas.microsoft.com/office/drawing/2014/main" id="{FD6EB5A7-D8B0-9C43-9E2F-C2568F4FF9C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21420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1391-5EE3-5A4C-BFD4-2523189995F4}"/>
              </a:ext>
            </a:extLst>
          </p:cNvPr>
          <p:cNvSpPr>
            <a:spLocks noGrp="1"/>
          </p:cNvSpPr>
          <p:nvPr>
            <p:ph type="title"/>
          </p:nvPr>
        </p:nvSpPr>
        <p:spPr/>
        <p:txBody>
          <a:bodyPr/>
          <a:lstStyle/>
          <a:p>
            <a:r>
              <a:rPr lang="en-US" dirty="0"/>
              <a:t>Internet Service Provider (ISP)</a:t>
            </a:r>
          </a:p>
        </p:txBody>
      </p:sp>
      <p:sp>
        <p:nvSpPr>
          <p:cNvPr id="3" name="Content Placeholder 2">
            <a:extLst>
              <a:ext uri="{FF2B5EF4-FFF2-40B4-BE49-F238E27FC236}">
                <a16:creationId xmlns:a16="http://schemas.microsoft.com/office/drawing/2014/main" id="{89ACE3D8-2D9F-1845-82B5-7BCB6F67D6F5}"/>
              </a:ext>
            </a:extLst>
          </p:cNvPr>
          <p:cNvSpPr>
            <a:spLocks noGrp="1"/>
          </p:cNvSpPr>
          <p:nvPr>
            <p:ph idx="1"/>
          </p:nvPr>
        </p:nvSpPr>
        <p:spPr>
          <a:xfrm>
            <a:off x="664580" y="1547832"/>
            <a:ext cx="6407426" cy="4351338"/>
          </a:xfrm>
        </p:spPr>
        <p:txBody>
          <a:bodyPr>
            <a:noAutofit/>
          </a:bodyPr>
          <a:lstStyle/>
          <a:p>
            <a:pPr>
              <a:lnSpc>
                <a:spcPct val="100000"/>
              </a:lnSpc>
            </a:pPr>
            <a:r>
              <a:rPr lang="en-US" sz="2400" dirty="0"/>
              <a:t>There is no centralized entity that comprehensively governs the internet.</a:t>
            </a:r>
          </a:p>
          <a:p>
            <a:pPr lvl="1">
              <a:lnSpc>
                <a:spcPct val="100000"/>
              </a:lnSpc>
            </a:pPr>
            <a:r>
              <a:rPr lang="en-US" sz="2000" dirty="0">
                <a:hlinkClick r:id="rId2"/>
              </a:rPr>
              <a:t>Internet Corporation for Assigned Names and Numbers (ICANN) </a:t>
            </a:r>
            <a:r>
              <a:rPr lang="en-US" sz="2000" dirty="0"/>
              <a:t>supervise and coordinate Internet communications.</a:t>
            </a:r>
          </a:p>
          <a:p>
            <a:pPr>
              <a:lnSpc>
                <a:spcPct val="100000"/>
              </a:lnSpc>
            </a:pPr>
            <a:endParaRPr lang="en-US" sz="2400" dirty="0"/>
          </a:p>
          <a:p>
            <a:pPr>
              <a:lnSpc>
                <a:spcPct val="100000"/>
              </a:lnSpc>
            </a:pPr>
            <a:r>
              <a:rPr lang="en-US" sz="2400" dirty="0"/>
              <a:t>An ISP network interconnects to other ISP networks and various organizations.</a:t>
            </a:r>
          </a:p>
          <a:p>
            <a:pPr>
              <a:lnSpc>
                <a:spcPct val="100000"/>
              </a:lnSpc>
            </a:pPr>
            <a:endParaRPr lang="en-US" sz="2400" dirty="0"/>
          </a:p>
          <a:p>
            <a:pPr>
              <a:lnSpc>
                <a:spcPct val="100000"/>
              </a:lnSpc>
            </a:pPr>
            <a:r>
              <a:rPr lang="en-US" sz="2400" dirty="0"/>
              <a:t>ISPs can freely deploy, operate and manage their networks in addition to selecting partner ISPs for interconnection.</a:t>
            </a:r>
          </a:p>
        </p:txBody>
      </p:sp>
      <p:pic>
        <p:nvPicPr>
          <p:cNvPr id="4" name="Picture 2">
            <a:extLst>
              <a:ext uri="{FF2B5EF4-FFF2-40B4-BE49-F238E27FC236}">
                <a16:creationId xmlns:a16="http://schemas.microsoft.com/office/drawing/2014/main" id="{5418C362-9E22-264D-9646-D9EE4E7E85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5543" y="1924479"/>
            <a:ext cx="369825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A753311B-69B7-7E42-8CC4-0FE24CE5AA9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3E2CD28F-5521-4541-8F5C-097D0C8DABDE}"/>
              </a:ext>
            </a:extLst>
          </p:cNvPr>
          <p:cNvSpPr>
            <a:spLocks noGrp="1"/>
          </p:cNvSpPr>
          <p:nvPr>
            <p:ph type="sldNum" sz="quarter" idx="12"/>
          </p:nvPr>
        </p:nvSpPr>
        <p:spPr/>
        <p:txBody>
          <a:bodyPr/>
          <a:lstStyle/>
          <a:p>
            <a:fld id="{200DD954-184B-4D49-AD4D-2D5B1F9D4CEC}" type="slidenum">
              <a:rPr lang="en-US" smtClean="0"/>
              <a:t>9</a:t>
            </a:fld>
            <a:endParaRPr lang="en-US"/>
          </a:p>
        </p:txBody>
      </p:sp>
    </p:spTree>
    <p:extLst>
      <p:ext uri="{BB962C8B-B14F-4D97-AF65-F5344CB8AC3E}">
        <p14:creationId xmlns:p14="http://schemas.microsoft.com/office/powerpoint/2010/main" val="29057356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09DF-76FF-B44C-910B-203C1CDEA313}"/>
              </a:ext>
            </a:extLst>
          </p:cNvPr>
          <p:cNvSpPr>
            <a:spLocks noGrp="1"/>
          </p:cNvSpPr>
          <p:nvPr>
            <p:ph type="title"/>
          </p:nvPr>
        </p:nvSpPr>
        <p:spPr>
          <a:xfrm>
            <a:off x="1981200" y="152400"/>
            <a:ext cx="8229600" cy="1143000"/>
          </a:xfrm>
        </p:spPr>
        <p:txBody>
          <a:bodyPr/>
          <a:lstStyle/>
          <a:p>
            <a:pPr algn="ctr">
              <a:defRPr/>
            </a:pPr>
            <a:r>
              <a:rPr lang="en-US" sz="2800" dirty="0">
                <a:latin typeface="+mn-lt"/>
              </a:rPr>
              <a:t>Virtualization is the Backbone of Cloud Computing </a:t>
            </a:r>
          </a:p>
        </p:txBody>
      </p:sp>
      <p:pic>
        <p:nvPicPr>
          <p:cNvPr id="38916" name="Picture 4">
            <a:extLst>
              <a:ext uri="{FF2B5EF4-FFF2-40B4-BE49-F238E27FC236}">
                <a16:creationId xmlns:a16="http://schemas.microsoft.com/office/drawing/2014/main" id="{4B2EFDC4-72ED-5C4C-972F-8A8B2DF03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905000"/>
            <a:ext cx="43434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Slide Number Placeholder 2">
            <a:extLst>
              <a:ext uri="{FF2B5EF4-FFF2-40B4-BE49-F238E27FC236}">
                <a16:creationId xmlns:a16="http://schemas.microsoft.com/office/drawing/2014/main" id="{58D843A7-8199-0749-9BE5-D44910D138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spcBef>
                <a:spcPct val="0"/>
              </a:spcBef>
              <a:buClrTx/>
              <a:buSzTx/>
              <a:buFontTx/>
              <a:buNone/>
            </a:pPr>
            <a:fld id="{6044C25D-2FF8-0F4F-B9A1-8ACDC1BEDC89}" type="slidenum">
              <a:rPr lang="en-US" altLang="en-US" sz="1200">
                <a:solidFill>
                  <a:srgbClr val="045C75"/>
                </a:solidFill>
                <a:latin typeface="Arial" panose="020B0604020202020204" pitchFamily="34" charset="0"/>
              </a:rPr>
              <a:pPr>
                <a:spcBef>
                  <a:spcPct val="0"/>
                </a:spcBef>
                <a:buClrTx/>
                <a:buSzTx/>
                <a:buFontTx/>
                <a:buNone/>
              </a:pPr>
              <a:t>90</a:t>
            </a:fld>
            <a:endParaRPr lang="en-US" altLang="en-US" sz="1200">
              <a:solidFill>
                <a:srgbClr val="045C75"/>
              </a:solidFill>
              <a:latin typeface="Arial" panose="020B0604020202020204" pitchFamily="34" charset="0"/>
            </a:endParaRPr>
          </a:p>
        </p:txBody>
      </p:sp>
      <p:sp>
        <p:nvSpPr>
          <p:cNvPr id="3" name="Footer Placeholder 2">
            <a:extLst>
              <a:ext uri="{FF2B5EF4-FFF2-40B4-BE49-F238E27FC236}">
                <a16:creationId xmlns:a16="http://schemas.microsoft.com/office/drawing/2014/main" id="{FF0D2E36-4BBA-7744-ABF4-C5BDE4C61E3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35329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0CE1-6B9F-514E-9BE4-04879DD7A308}"/>
              </a:ext>
            </a:extLst>
          </p:cNvPr>
          <p:cNvSpPr>
            <a:spLocks noGrp="1"/>
          </p:cNvSpPr>
          <p:nvPr>
            <p:ph type="title"/>
          </p:nvPr>
        </p:nvSpPr>
        <p:spPr/>
        <p:txBody>
          <a:bodyPr/>
          <a:lstStyle/>
          <a:p>
            <a:r>
              <a:rPr lang="en-US" dirty="0"/>
              <a:t>Short videos</a:t>
            </a:r>
          </a:p>
        </p:txBody>
      </p:sp>
      <p:sp>
        <p:nvSpPr>
          <p:cNvPr id="3" name="Content Placeholder 2">
            <a:extLst>
              <a:ext uri="{FF2B5EF4-FFF2-40B4-BE49-F238E27FC236}">
                <a16:creationId xmlns:a16="http://schemas.microsoft.com/office/drawing/2014/main" id="{847980B1-065E-5F4C-952A-7B835AFBA9D7}"/>
              </a:ext>
            </a:extLst>
          </p:cNvPr>
          <p:cNvSpPr>
            <a:spLocks noGrp="1"/>
          </p:cNvSpPr>
          <p:nvPr>
            <p:ph idx="1"/>
          </p:nvPr>
        </p:nvSpPr>
        <p:spPr/>
        <p:txBody>
          <a:bodyPr/>
          <a:lstStyle/>
          <a:p>
            <a:pPr marL="0" indent="0">
              <a:buNone/>
            </a:pPr>
            <a:endParaRPr lang="en-US" dirty="0"/>
          </a:p>
          <a:p>
            <a:r>
              <a:rPr lang="en-US" dirty="0"/>
              <a:t>Server Virtualization: http://</a:t>
            </a:r>
            <a:r>
              <a:rPr lang="en-US" dirty="0" err="1"/>
              <a:t>www.youtube.com</a:t>
            </a:r>
            <a:r>
              <a:rPr lang="en-US" dirty="0"/>
              <a:t>/</a:t>
            </a:r>
            <a:r>
              <a:rPr lang="en-US" dirty="0" err="1"/>
              <a:t>watch?v</a:t>
            </a:r>
            <a:r>
              <a:rPr lang="en-US" dirty="0"/>
              <a:t>=p11lJOnALS4&amp;featur e=related</a:t>
            </a:r>
          </a:p>
          <a:p>
            <a:endParaRPr lang="en-US" dirty="0"/>
          </a:p>
          <a:p>
            <a:r>
              <a:rPr lang="en-US" dirty="0"/>
              <a:t>Storage Virtualization</a:t>
            </a:r>
          </a:p>
          <a:p>
            <a:pPr marL="0" indent="0">
              <a:buNone/>
            </a:pPr>
            <a:r>
              <a:rPr lang="en-US" dirty="0"/>
              <a:t>https://</a:t>
            </a:r>
            <a:r>
              <a:rPr lang="en-US" dirty="0" err="1"/>
              <a:t>www.youtube.com</a:t>
            </a:r>
            <a:r>
              <a:rPr lang="en-US" dirty="0"/>
              <a:t>/</a:t>
            </a:r>
            <a:r>
              <a:rPr lang="en-US" dirty="0" err="1"/>
              <a:t>watch?v</a:t>
            </a:r>
            <a:r>
              <a:rPr lang="en-US" dirty="0"/>
              <a:t>=vURnIkGOrp4</a:t>
            </a:r>
          </a:p>
          <a:p>
            <a:endParaRPr lang="en-US" dirty="0"/>
          </a:p>
          <a:p>
            <a:endParaRPr lang="en-US" dirty="0"/>
          </a:p>
        </p:txBody>
      </p:sp>
      <p:sp>
        <p:nvSpPr>
          <p:cNvPr id="4" name="Footer Placeholder 3">
            <a:extLst>
              <a:ext uri="{FF2B5EF4-FFF2-40B4-BE49-F238E27FC236}">
                <a16:creationId xmlns:a16="http://schemas.microsoft.com/office/drawing/2014/main" id="{F62E3061-86F0-C945-802C-71F7278E2C6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E98355-9B0B-0A4F-9374-A395F8EB7AB9}"/>
              </a:ext>
            </a:extLst>
          </p:cNvPr>
          <p:cNvSpPr>
            <a:spLocks noGrp="1"/>
          </p:cNvSpPr>
          <p:nvPr>
            <p:ph type="sldNum" sz="quarter" idx="12"/>
          </p:nvPr>
        </p:nvSpPr>
        <p:spPr/>
        <p:txBody>
          <a:bodyPr/>
          <a:lstStyle/>
          <a:p>
            <a:fld id="{200DD954-184B-4D49-AD4D-2D5B1F9D4CEC}" type="slidenum">
              <a:rPr lang="en-US" smtClean="0"/>
              <a:t>91</a:t>
            </a:fld>
            <a:endParaRPr lang="en-US"/>
          </a:p>
        </p:txBody>
      </p:sp>
    </p:spTree>
    <p:extLst>
      <p:ext uri="{BB962C8B-B14F-4D97-AF65-F5344CB8AC3E}">
        <p14:creationId xmlns:p14="http://schemas.microsoft.com/office/powerpoint/2010/main" val="2873028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3EA9-D7A7-9744-A8EE-FA55DE75327A}"/>
              </a:ext>
            </a:extLst>
          </p:cNvPr>
          <p:cNvSpPr>
            <a:spLocks noGrp="1"/>
          </p:cNvSpPr>
          <p:nvPr>
            <p:ph type="title"/>
          </p:nvPr>
        </p:nvSpPr>
        <p:spPr/>
        <p:txBody>
          <a:bodyPr/>
          <a:lstStyle/>
          <a:p>
            <a:pPr algn="ctr">
              <a:defRPr/>
            </a:pPr>
            <a:r>
              <a:rPr lang="en-US" sz="4800" dirty="0">
                <a:latin typeface="+mn-lt"/>
              </a:rPr>
              <a:t>Virtualization  </a:t>
            </a:r>
          </a:p>
        </p:txBody>
      </p:sp>
      <p:sp>
        <p:nvSpPr>
          <p:cNvPr id="39939" name="Text Placeholder 3">
            <a:extLst>
              <a:ext uri="{FF2B5EF4-FFF2-40B4-BE49-F238E27FC236}">
                <a16:creationId xmlns:a16="http://schemas.microsoft.com/office/drawing/2014/main" id="{725E7198-414F-0042-8BE4-1CDFE629C570}"/>
              </a:ext>
            </a:extLst>
          </p:cNvPr>
          <p:cNvSpPr>
            <a:spLocks noGrp="1"/>
          </p:cNvSpPr>
          <p:nvPr>
            <p:ph type="body" sz="half" idx="1"/>
          </p:nvPr>
        </p:nvSpPr>
        <p:spPr>
          <a:xfrm>
            <a:off x="609600" y="1627187"/>
            <a:ext cx="4038600" cy="4411663"/>
          </a:xfrm>
        </p:spPr>
        <p:txBody>
          <a:bodyPr/>
          <a:lstStyle/>
          <a:p>
            <a:pPr algn="just"/>
            <a:r>
              <a:rPr lang="en-US" altLang="en-US" sz="2000" dirty="0"/>
              <a:t>The division of a single physical server into multiple “virtual” servers is the backbone of Cloud Computing as it allows for far greater flexibility and resource utilization. </a:t>
            </a:r>
          </a:p>
          <a:p>
            <a:pPr algn="just"/>
            <a:endParaRPr lang="en-US" altLang="en-US" sz="2000" dirty="0"/>
          </a:p>
          <a:p>
            <a:pPr algn="just"/>
            <a:r>
              <a:rPr lang="en-US" altLang="en-US" sz="2000" dirty="0"/>
              <a:t>Virtualization also saves electric power, space and cooling since the number of physical server machines running is greatly reduced.</a:t>
            </a:r>
          </a:p>
          <a:p>
            <a:endParaRPr lang="en-US" altLang="en-US" sz="2000" dirty="0"/>
          </a:p>
        </p:txBody>
      </p:sp>
      <p:sp>
        <p:nvSpPr>
          <p:cNvPr id="39940" name="Content Placeholder 2">
            <a:extLst>
              <a:ext uri="{FF2B5EF4-FFF2-40B4-BE49-F238E27FC236}">
                <a16:creationId xmlns:a16="http://schemas.microsoft.com/office/drawing/2014/main" id="{738F9351-55E2-1A4D-AD34-D2538AB147CD}"/>
              </a:ext>
            </a:extLst>
          </p:cNvPr>
          <p:cNvSpPr>
            <a:spLocks noGrp="1"/>
          </p:cNvSpPr>
          <p:nvPr>
            <p:ph sz="half" idx="2"/>
          </p:nvPr>
        </p:nvSpPr>
        <p:spPr/>
        <p:txBody>
          <a:bodyPr/>
          <a:lstStyle/>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100"/>
          </a:p>
          <a:p>
            <a:pPr marL="0" indent="0" algn="just">
              <a:buNone/>
            </a:pPr>
            <a:r>
              <a:rPr lang="en-US" altLang="en-US" sz="1100"/>
              <a:t>Source: escope.net</a:t>
            </a:r>
          </a:p>
          <a:p>
            <a:pPr marL="0" indent="0">
              <a:buNone/>
            </a:pPr>
            <a:endParaRPr lang="en-US" altLang="en-US"/>
          </a:p>
        </p:txBody>
      </p:sp>
      <p:pic>
        <p:nvPicPr>
          <p:cNvPr id="39941" name="Picture 5">
            <a:extLst>
              <a:ext uri="{FF2B5EF4-FFF2-40B4-BE49-F238E27FC236}">
                <a16:creationId xmlns:a16="http://schemas.microsoft.com/office/drawing/2014/main" id="{587B0797-2E33-B34B-8DEA-7D3A36628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52600"/>
            <a:ext cx="41148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2" name="Slide Number Placeholder 2">
            <a:extLst>
              <a:ext uri="{FF2B5EF4-FFF2-40B4-BE49-F238E27FC236}">
                <a16:creationId xmlns:a16="http://schemas.microsoft.com/office/drawing/2014/main" id="{057AA643-C5E4-FA4C-83C2-5C283E5F36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spcBef>
                <a:spcPct val="0"/>
              </a:spcBef>
              <a:buClrTx/>
              <a:buSzTx/>
              <a:buFontTx/>
              <a:buNone/>
            </a:pPr>
            <a:fld id="{77B01E34-6B26-EC41-918D-64C15DA42024}" type="slidenum">
              <a:rPr lang="en-US" altLang="en-US" sz="1200">
                <a:solidFill>
                  <a:srgbClr val="045C75"/>
                </a:solidFill>
                <a:latin typeface="Arial" panose="020B0604020202020204" pitchFamily="34" charset="0"/>
              </a:rPr>
              <a:pPr>
                <a:spcBef>
                  <a:spcPct val="0"/>
                </a:spcBef>
                <a:buClrTx/>
                <a:buSzTx/>
                <a:buFontTx/>
                <a:buNone/>
              </a:pPr>
              <a:t>92</a:t>
            </a:fld>
            <a:endParaRPr lang="en-US" altLang="en-US" sz="1200">
              <a:solidFill>
                <a:srgbClr val="045C75"/>
              </a:solidFill>
              <a:latin typeface="Arial" panose="020B0604020202020204" pitchFamily="34" charset="0"/>
            </a:endParaRPr>
          </a:p>
        </p:txBody>
      </p:sp>
      <p:sp>
        <p:nvSpPr>
          <p:cNvPr id="3" name="Footer Placeholder 2">
            <a:extLst>
              <a:ext uri="{FF2B5EF4-FFF2-40B4-BE49-F238E27FC236}">
                <a16:creationId xmlns:a16="http://schemas.microsoft.com/office/drawing/2014/main" id="{A07E1BB5-4DA1-E74C-997E-0ED4619BA2DC}"/>
              </a:ext>
            </a:extLst>
          </p:cNvPr>
          <p:cNvSpPr>
            <a:spLocks noGrp="1"/>
          </p:cNvSpPr>
          <p:nvPr>
            <p:ph type="ftr" sz="quarter" idx="11"/>
          </p:nvPr>
        </p:nvSpPr>
        <p:spPr/>
        <p:txBody>
          <a:bodyPr/>
          <a:lstStyle/>
          <a:p>
            <a:pPr>
              <a:defRPr/>
            </a:pPr>
            <a:r>
              <a:rPr lang="en-US" altLang="en-US"/>
              <a:t>Distributed and Cloud Computing - Fall 2021</a:t>
            </a:r>
          </a:p>
        </p:txBody>
      </p:sp>
    </p:spTree>
    <p:extLst>
      <p:ext uri="{BB962C8B-B14F-4D97-AF65-F5344CB8AC3E}">
        <p14:creationId xmlns:p14="http://schemas.microsoft.com/office/powerpoint/2010/main" val="3763437250"/>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AAF5-8D04-3745-8942-402D4585F6E6}"/>
              </a:ext>
            </a:extLst>
          </p:cNvPr>
          <p:cNvSpPr>
            <a:spLocks noGrp="1"/>
          </p:cNvSpPr>
          <p:nvPr>
            <p:ph type="title"/>
          </p:nvPr>
        </p:nvSpPr>
        <p:spPr/>
        <p:txBody>
          <a:bodyPr/>
          <a:lstStyle/>
          <a:p>
            <a:r>
              <a:rPr lang="en-US" dirty="0"/>
              <a:t>We will address the following topics</a:t>
            </a:r>
          </a:p>
        </p:txBody>
      </p:sp>
      <p:sp>
        <p:nvSpPr>
          <p:cNvPr id="3" name="Content Placeholder 2">
            <a:extLst>
              <a:ext uri="{FF2B5EF4-FFF2-40B4-BE49-F238E27FC236}">
                <a16:creationId xmlns:a16="http://schemas.microsoft.com/office/drawing/2014/main" id="{A9682D18-9E58-B24F-8761-B19638D95E55}"/>
              </a:ext>
            </a:extLst>
          </p:cNvPr>
          <p:cNvSpPr>
            <a:spLocks noGrp="1"/>
          </p:cNvSpPr>
          <p:nvPr>
            <p:ph idx="1"/>
          </p:nvPr>
        </p:nvSpPr>
        <p:spPr/>
        <p:txBody>
          <a:bodyPr/>
          <a:lstStyle/>
          <a:p>
            <a:r>
              <a:rPr lang="en-US" dirty="0"/>
              <a:t>Why virtualization?</a:t>
            </a:r>
          </a:p>
          <a:p>
            <a:r>
              <a:rPr lang="en-US" dirty="0"/>
              <a:t>Characteristics of Virtualized Environments.</a:t>
            </a:r>
          </a:p>
          <a:p>
            <a:r>
              <a:rPr lang="en-US" dirty="0"/>
              <a:t>Computer System operation.</a:t>
            </a:r>
          </a:p>
          <a:p>
            <a:r>
              <a:rPr lang="en-US" dirty="0"/>
              <a:t>How virtualization is implemented.</a:t>
            </a:r>
          </a:p>
          <a:p>
            <a:endParaRPr lang="en-US" dirty="0"/>
          </a:p>
          <a:p>
            <a:endParaRPr lang="en-US" dirty="0"/>
          </a:p>
        </p:txBody>
      </p:sp>
      <p:sp>
        <p:nvSpPr>
          <p:cNvPr id="4" name="Footer Placeholder 3">
            <a:extLst>
              <a:ext uri="{FF2B5EF4-FFF2-40B4-BE49-F238E27FC236}">
                <a16:creationId xmlns:a16="http://schemas.microsoft.com/office/drawing/2014/main" id="{21D28BC2-8ED0-8F49-ADF6-EA71BB62ED5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D0320C0-AE30-7C4F-8237-2E61B85CA63E}"/>
              </a:ext>
            </a:extLst>
          </p:cNvPr>
          <p:cNvSpPr>
            <a:spLocks noGrp="1"/>
          </p:cNvSpPr>
          <p:nvPr>
            <p:ph type="sldNum" sz="quarter" idx="12"/>
          </p:nvPr>
        </p:nvSpPr>
        <p:spPr/>
        <p:txBody>
          <a:bodyPr/>
          <a:lstStyle/>
          <a:p>
            <a:fld id="{200DD954-184B-4D49-AD4D-2D5B1F9D4CEC}" type="slidenum">
              <a:rPr lang="en-US" smtClean="0"/>
              <a:t>93</a:t>
            </a:fld>
            <a:endParaRPr lang="en-US"/>
          </a:p>
        </p:txBody>
      </p:sp>
    </p:spTree>
    <p:extLst>
      <p:ext uri="{BB962C8B-B14F-4D97-AF65-F5344CB8AC3E}">
        <p14:creationId xmlns:p14="http://schemas.microsoft.com/office/powerpoint/2010/main" val="457989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D938-FF8B-7046-B19B-5871E504A9A6}"/>
              </a:ext>
            </a:extLst>
          </p:cNvPr>
          <p:cNvSpPr>
            <a:spLocks noGrp="1"/>
          </p:cNvSpPr>
          <p:nvPr>
            <p:ph type="title"/>
          </p:nvPr>
        </p:nvSpPr>
        <p:spPr/>
        <p:txBody>
          <a:bodyPr/>
          <a:lstStyle/>
          <a:p>
            <a:r>
              <a:rPr lang="en-US" dirty="0"/>
              <a:t>Key words</a:t>
            </a:r>
          </a:p>
        </p:txBody>
      </p:sp>
      <p:sp>
        <p:nvSpPr>
          <p:cNvPr id="3" name="Content Placeholder 2">
            <a:extLst>
              <a:ext uri="{FF2B5EF4-FFF2-40B4-BE49-F238E27FC236}">
                <a16:creationId xmlns:a16="http://schemas.microsoft.com/office/drawing/2014/main" id="{C36E9E88-F94B-2346-92F3-E50C72E65C3F}"/>
              </a:ext>
            </a:extLst>
          </p:cNvPr>
          <p:cNvSpPr>
            <a:spLocks noGrp="1"/>
          </p:cNvSpPr>
          <p:nvPr>
            <p:ph idx="1"/>
          </p:nvPr>
        </p:nvSpPr>
        <p:spPr/>
        <p:txBody>
          <a:bodyPr/>
          <a:lstStyle/>
          <a:p>
            <a:r>
              <a:rPr lang="en-US" sz="2400" dirty="0"/>
              <a:t>Server Consolidation</a:t>
            </a:r>
          </a:p>
          <a:p>
            <a:r>
              <a:rPr lang="en-US" sz="2400" dirty="0"/>
              <a:t>Live Migration</a:t>
            </a:r>
          </a:p>
          <a:p>
            <a:r>
              <a:rPr lang="en-US" sz="2400" dirty="0"/>
              <a:t>Managed execution</a:t>
            </a:r>
          </a:p>
          <a:p>
            <a:r>
              <a:rPr lang="en-US" sz="2400" dirty="0"/>
              <a:t>Performance tuning</a:t>
            </a:r>
          </a:p>
          <a:p>
            <a:r>
              <a:rPr lang="en-US" sz="2400" dirty="0"/>
              <a:t>Dual-mode of operation (privileged and non-privileged instructions)</a:t>
            </a:r>
          </a:p>
          <a:p>
            <a:r>
              <a:rPr lang="en-US" sz="2400" dirty="0"/>
              <a:t>Instruction Set Architecture (ISA)</a:t>
            </a:r>
          </a:p>
          <a:p>
            <a:r>
              <a:rPr lang="en-US" sz="2400" dirty="0"/>
              <a:t>Multiprogramming vs. multitasking</a:t>
            </a:r>
          </a:p>
          <a:p>
            <a:r>
              <a:rPr lang="en-US" sz="2400" dirty="0"/>
              <a:t>Hypervisors, guest, host</a:t>
            </a:r>
          </a:p>
          <a:p>
            <a:r>
              <a:rPr lang="en-US" sz="2400" dirty="0"/>
              <a:t>Paravirtualization</a:t>
            </a:r>
          </a:p>
          <a:p>
            <a:r>
              <a:rPr lang="en-US" sz="2400" dirty="0"/>
              <a:t>Programming-environment virtualization</a:t>
            </a:r>
            <a:endParaRPr lang="en-US" dirty="0"/>
          </a:p>
        </p:txBody>
      </p:sp>
      <p:sp>
        <p:nvSpPr>
          <p:cNvPr id="4" name="Footer Placeholder 3">
            <a:extLst>
              <a:ext uri="{FF2B5EF4-FFF2-40B4-BE49-F238E27FC236}">
                <a16:creationId xmlns:a16="http://schemas.microsoft.com/office/drawing/2014/main" id="{D00588FD-1A6A-4346-B9F7-FCD08F5CD9C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A4C95DC-DDFB-6640-BB0F-CD9628046191}"/>
              </a:ext>
            </a:extLst>
          </p:cNvPr>
          <p:cNvSpPr>
            <a:spLocks noGrp="1"/>
          </p:cNvSpPr>
          <p:nvPr>
            <p:ph type="sldNum" sz="quarter" idx="12"/>
          </p:nvPr>
        </p:nvSpPr>
        <p:spPr/>
        <p:txBody>
          <a:bodyPr/>
          <a:lstStyle/>
          <a:p>
            <a:fld id="{200DD954-184B-4D49-AD4D-2D5B1F9D4CEC}" type="slidenum">
              <a:rPr lang="en-US" smtClean="0"/>
              <a:t>94</a:t>
            </a:fld>
            <a:endParaRPr lang="en-US"/>
          </a:p>
        </p:txBody>
      </p:sp>
    </p:spTree>
    <p:extLst>
      <p:ext uri="{BB962C8B-B14F-4D97-AF65-F5344CB8AC3E}">
        <p14:creationId xmlns:p14="http://schemas.microsoft.com/office/powerpoint/2010/main" val="134515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9CA1-48B4-4F42-8CE1-EFA91889E8CE}"/>
              </a:ext>
            </a:extLst>
          </p:cNvPr>
          <p:cNvSpPr>
            <a:spLocks noGrp="1"/>
          </p:cNvSpPr>
          <p:nvPr>
            <p:ph type="title"/>
          </p:nvPr>
        </p:nvSpPr>
        <p:spPr/>
        <p:txBody>
          <a:bodyPr/>
          <a:lstStyle/>
          <a:p>
            <a:r>
              <a:rPr lang="en-US" dirty="0"/>
              <a:t>Introduction to Virtualization</a:t>
            </a:r>
          </a:p>
        </p:txBody>
      </p:sp>
      <p:sp>
        <p:nvSpPr>
          <p:cNvPr id="3" name="Content Placeholder 2">
            <a:extLst>
              <a:ext uri="{FF2B5EF4-FFF2-40B4-BE49-F238E27FC236}">
                <a16:creationId xmlns:a16="http://schemas.microsoft.com/office/drawing/2014/main" id="{C741423E-DE91-9745-8188-43343A194BAF}"/>
              </a:ext>
            </a:extLst>
          </p:cNvPr>
          <p:cNvSpPr>
            <a:spLocks noGrp="1"/>
          </p:cNvSpPr>
          <p:nvPr>
            <p:ph idx="1"/>
          </p:nvPr>
        </p:nvSpPr>
        <p:spPr/>
        <p:txBody>
          <a:bodyPr/>
          <a:lstStyle/>
          <a:p>
            <a:r>
              <a:rPr lang="en-US" dirty="0"/>
              <a:t>Virtualization is a large umbrella of technologies and concepts that are meant to provide an abstract environment to run applications</a:t>
            </a:r>
          </a:p>
          <a:p>
            <a:endParaRPr lang="en-US" dirty="0"/>
          </a:p>
          <a:p>
            <a:r>
              <a:rPr lang="en-US" dirty="0"/>
              <a:t>Hardware virtualization, which plays a fundamental role in efficiently delivering Infrastructure-as-a-Service (IaaS) solutions for cloud computing.</a:t>
            </a:r>
          </a:p>
          <a:p>
            <a:endParaRPr lang="en-US" dirty="0"/>
          </a:p>
          <a:p>
            <a:r>
              <a:rPr lang="en-US" dirty="0"/>
              <a:t>Virtualization technologies provide a virtual environment for not only executing applications but also for storage, memory, and networking.</a:t>
            </a:r>
          </a:p>
          <a:p>
            <a:endParaRPr lang="en-US" dirty="0"/>
          </a:p>
          <a:p>
            <a:endParaRPr lang="en-US" dirty="0"/>
          </a:p>
        </p:txBody>
      </p:sp>
      <p:sp>
        <p:nvSpPr>
          <p:cNvPr id="4" name="Footer Placeholder 3">
            <a:extLst>
              <a:ext uri="{FF2B5EF4-FFF2-40B4-BE49-F238E27FC236}">
                <a16:creationId xmlns:a16="http://schemas.microsoft.com/office/drawing/2014/main" id="{15444DA1-3A49-D944-B5B1-9967EDC74B8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D620C6F-A434-374A-A4E4-E903CC71EAC0}"/>
              </a:ext>
            </a:extLst>
          </p:cNvPr>
          <p:cNvSpPr>
            <a:spLocks noGrp="1"/>
          </p:cNvSpPr>
          <p:nvPr>
            <p:ph type="sldNum" sz="quarter" idx="12"/>
          </p:nvPr>
        </p:nvSpPr>
        <p:spPr/>
        <p:txBody>
          <a:bodyPr/>
          <a:lstStyle/>
          <a:p>
            <a:fld id="{200DD954-184B-4D49-AD4D-2D5B1F9D4CEC}" type="slidenum">
              <a:rPr lang="en-US" smtClean="0"/>
              <a:t>95</a:t>
            </a:fld>
            <a:endParaRPr lang="en-US"/>
          </a:p>
        </p:txBody>
      </p:sp>
    </p:spTree>
    <p:extLst>
      <p:ext uri="{BB962C8B-B14F-4D97-AF65-F5344CB8AC3E}">
        <p14:creationId xmlns:p14="http://schemas.microsoft.com/office/powerpoint/2010/main" val="925626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DCCB-F930-944E-9298-E6732406D6C5}"/>
              </a:ext>
            </a:extLst>
          </p:cNvPr>
          <p:cNvSpPr>
            <a:spLocks noGrp="1"/>
          </p:cNvSpPr>
          <p:nvPr>
            <p:ph type="title"/>
          </p:nvPr>
        </p:nvSpPr>
        <p:spPr/>
        <p:txBody>
          <a:bodyPr/>
          <a:lstStyle/>
          <a:p>
            <a:r>
              <a:rPr lang="en-US" dirty="0"/>
              <a:t>Why virtualization? (1/2)</a:t>
            </a:r>
          </a:p>
        </p:txBody>
      </p:sp>
      <p:sp>
        <p:nvSpPr>
          <p:cNvPr id="3" name="Content Placeholder 2">
            <a:extLst>
              <a:ext uri="{FF2B5EF4-FFF2-40B4-BE49-F238E27FC236}">
                <a16:creationId xmlns:a16="http://schemas.microsoft.com/office/drawing/2014/main" id="{F2090AF2-4FAD-1D4C-940E-7DB67AA5C2EE}"/>
              </a:ext>
            </a:extLst>
          </p:cNvPr>
          <p:cNvSpPr>
            <a:spLocks noGrp="1"/>
          </p:cNvSpPr>
          <p:nvPr>
            <p:ph idx="1"/>
          </p:nvPr>
        </p:nvSpPr>
        <p:spPr>
          <a:xfrm>
            <a:off x="838200" y="1825625"/>
            <a:ext cx="11164747" cy="4351338"/>
          </a:xfrm>
        </p:spPr>
        <p:txBody>
          <a:bodyPr/>
          <a:lstStyle/>
          <a:p>
            <a:r>
              <a:rPr lang="en-US" b="1" dirty="0"/>
              <a:t>Underutilized hardware and software resources due to</a:t>
            </a:r>
            <a:r>
              <a:rPr lang="en-US" dirty="0"/>
              <a:t>:</a:t>
            </a:r>
          </a:p>
          <a:p>
            <a:pPr lvl="1"/>
            <a:r>
              <a:rPr lang="en-US" dirty="0"/>
              <a:t>increased performance and computing capacity</a:t>
            </a:r>
          </a:p>
          <a:p>
            <a:pPr lvl="1"/>
            <a:r>
              <a:rPr lang="en-US" dirty="0"/>
              <a:t>limited and sporadic use of resources.</a:t>
            </a:r>
          </a:p>
          <a:p>
            <a:pPr lvl="2"/>
            <a:r>
              <a:rPr lang="en-US" dirty="0"/>
              <a:t>An IT infrastructure can be used without interruption 24/7/365.</a:t>
            </a:r>
          </a:p>
          <a:p>
            <a:pPr lvl="2"/>
            <a:r>
              <a:rPr lang="en-US" dirty="0"/>
              <a:t>PCs are unused over night --&gt; can be used after hours to improve efficiency of IT infrastructure.</a:t>
            </a:r>
          </a:p>
          <a:p>
            <a:endParaRPr lang="en-US" dirty="0"/>
          </a:p>
          <a:p>
            <a:r>
              <a:rPr lang="en-US" b="1" dirty="0"/>
              <a:t>Lack of Space:</a:t>
            </a:r>
          </a:p>
          <a:p>
            <a:pPr lvl="1"/>
            <a:r>
              <a:rPr lang="en-US" dirty="0"/>
              <a:t>data centers grow quickly </a:t>
            </a:r>
          </a:p>
          <a:p>
            <a:pPr lvl="1"/>
            <a:r>
              <a:rPr lang="en-US" b="1" dirty="0">
                <a:highlight>
                  <a:srgbClr val="FFFF00"/>
                </a:highlight>
              </a:rPr>
              <a:t>Server consolidation </a:t>
            </a:r>
            <a:r>
              <a:rPr lang="en-US" dirty="0"/>
              <a:t>is a technique for aggregating multiple services and applications originally deployed on different servers on one physical server. </a:t>
            </a:r>
          </a:p>
          <a:p>
            <a:pPr lvl="1"/>
            <a:r>
              <a:rPr lang="en-US" dirty="0"/>
              <a:t>Server consolidating helps to reduce the power consumption of a data center and resolve hardware underutilization.</a:t>
            </a:r>
          </a:p>
          <a:p>
            <a:pPr lvl="1"/>
            <a:endParaRPr lang="en-US" dirty="0"/>
          </a:p>
        </p:txBody>
      </p:sp>
      <p:sp>
        <p:nvSpPr>
          <p:cNvPr id="4" name="Footer Placeholder 3">
            <a:extLst>
              <a:ext uri="{FF2B5EF4-FFF2-40B4-BE49-F238E27FC236}">
                <a16:creationId xmlns:a16="http://schemas.microsoft.com/office/drawing/2014/main" id="{15F3C2D7-2B88-5C4B-94BE-3CD3C7E1577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1D713F4-4FCB-7041-88A0-D12D7B10FA8B}"/>
              </a:ext>
            </a:extLst>
          </p:cNvPr>
          <p:cNvSpPr>
            <a:spLocks noGrp="1"/>
          </p:cNvSpPr>
          <p:nvPr>
            <p:ph type="sldNum" sz="quarter" idx="12"/>
          </p:nvPr>
        </p:nvSpPr>
        <p:spPr/>
        <p:txBody>
          <a:bodyPr/>
          <a:lstStyle/>
          <a:p>
            <a:fld id="{200DD954-184B-4D49-AD4D-2D5B1F9D4CEC}" type="slidenum">
              <a:rPr lang="en-US" smtClean="0"/>
              <a:t>96</a:t>
            </a:fld>
            <a:endParaRPr lang="en-US"/>
          </a:p>
        </p:txBody>
      </p:sp>
    </p:spTree>
    <p:extLst>
      <p:ext uri="{BB962C8B-B14F-4D97-AF65-F5344CB8AC3E}">
        <p14:creationId xmlns:p14="http://schemas.microsoft.com/office/powerpoint/2010/main" val="1749933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9A53-52A6-2D45-AEED-B52ED47D45D6}"/>
              </a:ext>
            </a:extLst>
          </p:cNvPr>
          <p:cNvSpPr>
            <a:spLocks noGrp="1"/>
          </p:cNvSpPr>
          <p:nvPr>
            <p:ph type="title"/>
          </p:nvPr>
        </p:nvSpPr>
        <p:spPr/>
        <p:txBody>
          <a:bodyPr/>
          <a:lstStyle/>
          <a:p>
            <a:r>
              <a:rPr lang="en-US" dirty="0"/>
              <a:t>Why virtualization? (2/2)</a:t>
            </a:r>
          </a:p>
        </p:txBody>
      </p:sp>
      <p:sp>
        <p:nvSpPr>
          <p:cNvPr id="3" name="Content Placeholder 2">
            <a:extLst>
              <a:ext uri="{FF2B5EF4-FFF2-40B4-BE49-F238E27FC236}">
                <a16:creationId xmlns:a16="http://schemas.microsoft.com/office/drawing/2014/main" id="{E87E1622-7E0A-924D-8CC2-B53E5D157C12}"/>
              </a:ext>
            </a:extLst>
          </p:cNvPr>
          <p:cNvSpPr>
            <a:spLocks noGrp="1"/>
          </p:cNvSpPr>
          <p:nvPr>
            <p:ph idx="1"/>
          </p:nvPr>
        </p:nvSpPr>
        <p:spPr/>
        <p:txBody>
          <a:bodyPr/>
          <a:lstStyle/>
          <a:p>
            <a:r>
              <a:rPr lang="en-US" b="1" dirty="0"/>
              <a:t>Greening initiatives</a:t>
            </a:r>
          </a:p>
          <a:p>
            <a:pPr lvl="1"/>
            <a:r>
              <a:rPr lang="en-US" dirty="0"/>
              <a:t>reduce energy consumption to reduce carbon footprint.</a:t>
            </a:r>
          </a:p>
          <a:p>
            <a:pPr lvl="1"/>
            <a:r>
              <a:rPr lang="en-US" dirty="0"/>
              <a:t>Infrastructures for cooling have a significant impact on the carbon footprint of a data center.</a:t>
            </a:r>
          </a:p>
          <a:p>
            <a:pPr lvl="1"/>
            <a:r>
              <a:rPr lang="en-US" dirty="0"/>
              <a:t>reducing the number of servers through server consolidation will reduce the impact of cooling.</a:t>
            </a:r>
          </a:p>
          <a:p>
            <a:endParaRPr lang="en-US" dirty="0"/>
          </a:p>
          <a:p>
            <a:r>
              <a:rPr lang="en-US" b="1" dirty="0"/>
              <a:t>Rise of administrative costs.</a:t>
            </a:r>
          </a:p>
          <a:p>
            <a:pPr lvl="1"/>
            <a:r>
              <a:rPr lang="en-US" dirty="0"/>
              <a:t>labor-intensive system administration tasks include: hardware monitoring, defective hardware replacement, server setup and updates, server resources monitoring, and backups. </a:t>
            </a:r>
            <a:endParaRPr lang="en-US" b="1" dirty="0"/>
          </a:p>
          <a:p>
            <a:pPr lvl="1"/>
            <a:endParaRPr lang="en-US" dirty="0"/>
          </a:p>
          <a:p>
            <a:pPr lvl="1"/>
            <a:endParaRPr lang="en-US" dirty="0"/>
          </a:p>
        </p:txBody>
      </p:sp>
      <p:sp>
        <p:nvSpPr>
          <p:cNvPr id="4" name="Footer Placeholder 3">
            <a:extLst>
              <a:ext uri="{FF2B5EF4-FFF2-40B4-BE49-F238E27FC236}">
                <a16:creationId xmlns:a16="http://schemas.microsoft.com/office/drawing/2014/main" id="{5B308D5E-4607-1D4B-91C0-A84478B4A5A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811106A-8B62-D647-B047-F264D1EEBB55}"/>
              </a:ext>
            </a:extLst>
          </p:cNvPr>
          <p:cNvSpPr>
            <a:spLocks noGrp="1"/>
          </p:cNvSpPr>
          <p:nvPr>
            <p:ph type="sldNum" sz="quarter" idx="12"/>
          </p:nvPr>
        </p:nvSpPr>
        <p:spPr/>
        <p:txBody>
          <a:bodyPr/>
          <a:lstStyle/>
          <a:p>
            <a:fld id="{200DD954-184B-4D49-AD4D-2D5B1F9D4CEC}" type="slidenum">
              <a:rPr lang="en-US" smtClean="0"/>
              <a:t>97</a:t>
            </a:fld>
            <a:endParaRPr lang="en-US"/>
          </a:p>
        </p:txBody>
      </p:sp>
    </p:spTree>
    <p:extLst>
      <p:ext uri="{BB962C8B-B14F-4D97-AF65-F5344CB8AC3E}">
        <p14:creationId xmlns:p14="http://schemas.microsoft.com/office/powerpoint/2010/main" val="414922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0702-B639-CF43-A738-899FD04F357C}"/>
              </a:ext>
            </a:extLst>
          </p:cNvPr>
          <p:cNvSpPr>
            <a:spLocks noGrp="1"/>
          </p:cNvSpPr>
          <p:nvPr>
            <p:ph type="title"/>
          </p:nvPr>
        </p:nvSpPr>
        <p:spPr/>
        <p:txBody>
          <a:bodyPr/>
          <a:lstStyle/>
          <a:p>
            <a:r>
              <a:rPr lang="en-US" dirty="0"/>
              <a:t>Virtualized Environment</a:t>
            </a:r>
          </a:p>
        </p:txBody>
      </p:sp>
      <p:sp>
        <p:nvSpPr>
          <p:cNvPr id="3" name="Content Placeholder 2">
            <a:extLst>
              <a:ext uri="{FF2B5EF4-FFF2-40B4-BE49-F238E27FC236}">
                <a16:creationId xmlns:a16="http://schemas.microsoft.com/office/drawing/2014/main" id="{30873E13-60A5-1E41-A482-A601BBBEAFC7}"/>
              </a:ext>
            </a:extLst>
          </p:cNvPr>
          <p:cNvSpPr>
            <a:spLocks noGrp="1"/>
          </p:cNvSpPr>
          <p:nvPr>
            <p:ph idx="1"/>
          </p:nvPr>
        </p:nvSpPr>
        <p:spPr>
          <a:xfrm>
            <a:off x="838200" y="1825625"/>
            <a:ext cx="5701496" cy="3753372"/>
          </a:xfrm>
        </p:spPr>
        <p:txBody>
          <a:bodyPr/>
          <a:lstStyle/>
          <a:p>
            <a:r>
              <a:rPr lang="en-US" sz="2400" dirty="0"/>
              <a:t>A virtualized environment has three major components:</a:t>
            </a:r>
          </a:p>
          <a:p>
            <a:pPr lvl="1"/>
            <a:r>
              <a:rPr lang="en-US" sz="2000" b="1" dirty="0"/>
              <a:t>Guest</a:t>
            </a:r>
            <a:r>
              <a:rPr lang="en-US" sz="2000" dirty="0"/>
              <a:t> -- the system component that interacts with the virtualization layer</a:t>
            </a:r>
          </a:p>
          <a:p>
            <a:pPr lvl="1"/>
            <a:endParaRPr lang="en-US" sz="2000" dirty="0"/>
          </a:p>
          <a:p>
            <a:pPr lvl="1"/>
            <a:r>
              <a:rPr lang="en-US" sz="2000" b="1" dirty="0"/>
              <a:t>Virtualization layer </a:t>
            </a:r>
            <a:r>
              <a:rPr lang="en-US" sz="2000" dirty="0"/>
              <a:t>-- responsible for recreating the same or a different environment where the guest will operate</a:t>
            </a:r>
          </a:p>
          <a:p>
            <a:pPr lvl="1"/>
            <a:endParaRPr lang="en-US" sz="2000" dirty="0"/>
          </a:p>
          <a:p>
            <a:pPr lvl="1"/>
            <a:r>
              <a:rPr lang="en-US" sz="2000" b="1" dirty="0"/>
              <a:t>Host</a:t>
            </a:r>
            <a:r>
              <a:rPr lang="en-US" sz="2000" dirty="0"/>
              <a:t> -- represents the original environment where the guest is supposed to be managed.</a:t>
            </a:r>
          </a:p>
          <a:p>
            <a:pPr lvl="1"/>
            <a:endParaRPr lang="en-US" dirty="0"/>
          </a:p>
          <a:p>
            <a:pPr lvl="1"/>
            <a:endParaRPr lang="en-US" dirty="0"/>
          </a:p>
        </p:txBody>
      </p:sp>
      <p:sp>
        <p:nvSpPr>
          <p:cNvPr id="4" name="Footer Placeholder 3">
            <a:extLst>
              <a:ext uri="{FF2B5EF4-FFF2-40B4-BE49-F238E27FC236}">
                <a16:creationId xmlns:a16="http://schemas.microsoft.com/office/drawing/2014/main" id="{A09F1F52-B29E-EB43-830A-DC113ED9345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37AEC2A-D495-1042-9904-D765F65EE720}"/>
              </a:ext>
            </a:extLst>
          </p:cNvPr>
          <p:cNvSpPr>
            <a:spLocks noGrp="1"/>
          </p:cNvSpPr>
          <p:nvPr>
            <p:ph type="sldNum" sz="quarter" idx="12"/>
          </p:nvPr>
        </p:nvSpPr>
        <p:spPr/>
        <p:txBody>
          <a:bodyPr/>
          <a:lstStyle/>
          <a:p>
            <a:fld id="{200DD954-184B-4D49-AD4D-2D5B1F9D4CEC}" type="slidenum">
              <a:rPr lang="en-US" smtClean="0"/>
              <a:t>98</a:t>
            </a:fld>
            <a:endParaRPr lang="en-US"/>
          </a:p>
        </p:txBody>
      </p:sp>
      <p:pic>
        <p:nvPicPr>
          <p:cNvPr id="7" name="Picture 6">
            <a:extLst>
              <a:ext uri="{FF2B5EF4-FFF2-40B4-BE49-F238E27FC236}">
                <a16:creationId xmlns:a16="http://schemas.microsoft.com/office/drawing/2014/main" id="{19D9E9A3-8F48-9548-9DC4-27A6AAC41A7F}"/>
              </a:ext>
            </a:extLst>
          </p:cNvPr>
          <p:cNvPicPr>
            <a:picLocks noChangeAspect="1"/>
          </p:cNvPicPr>
          <p:nvPr/>
        </p:nvPicPr>
        <p:blipFill>
          <a:blip r:embed="rId2"/>
          <a:stretch>
            <a:fillRect/>
          </a:stretch>
        </p:blipFill>
        <p:spPr>
          <a:xfrm>
            <a:off x="6655444" y="1177252"/>
            <a:ext cx="5536556" cy="4708161"/>
          </a:xfrm>
          <a:prstGeom prst="rect">
            <a:avLst/>
          </a:prstGeom>
        </p:spPr>
      </p:pic>
      <p:sp>
        <p:nvSpPr>
          <p:cNvPr id="8" name="TextBox 7">
            <a:extLst>
              <a:ext uri="{FF2B5EF4-FFF2-40B4-BE49-F238E27FC236}">
                <a16:creationId xmlns:a16="http://schemas.microsoft.com/office/drawing/2014/main" id="{65B5174E-A817-1149-B4CA-D3F77B5E403B}"/>
              </a:ext>
            </a:extLst>
          </p:cNvPr>
          <p:cNvSpPr txBox="1"/>
          <p:nvPr/>
        </p:nvSpPr>
        <p:spPr>
          <a:xfrm>
            <a:off x="515074" y="5914311"/>
            <a:ext cx="11354764" cy="892552"/>
          </a:xfrm>
          <a:prstGeom prst="rect">
            <a:avLst/>
          </a:prstGeom>
          <a:noFill/>
        </p:spPr>
        <p:txBody>
          <a:bodyPr wrap="square" rtlCol="0">
            <a:spAutoFit/>
          </a:bodyPr>
          <a:lstStyle/>
          <a:p>
            <a:r>
              <a:rPr lang="en-US" sz="2400" b="1" dirty="0">
                <a:highlight>
                  <a:srgbClr val="FFFF00"/>
                </a:highlight>
              </a:rPr>
              <a:t>The virtual environment is created by means of a software program to emulate the host.</a:t>
            </a:r>
          </a:p>
          <a:p>
            <a:endParaRPr lang="en-US" sz="2800" dirty="0"/>
          </a:p>
        </p:txBody>
      </p:sp>
    </p:spTree>
    <p:extLst>
      <p:ext uri="{BB962C8B-B14F-4D97-AF65-F5344CB8AC3E}">
        <p14:creationId xmlns:p14="http://schemas.microsoft.com/office/powerpoint/2010/main" val="2310530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53CF-285D-6041-BE8D-096BC338BC18}"/>
              </a:ext>
            </a:extLst>
          </p:cNvPr>
          <p:cNvSpPr>
            <a:spLocks noGrp="1"/>
          </p:cNvSpPr>
          <p:nvPr>
            <p:ph type="title"/>
          </p:nvPr>
        </p:nvSpPr>
        <p:spPr/>
        <p:txBody>
          <a:bodyPr/>
          <a:lstStyle/>
          <a:p>
            <a:r>
              <a:rPr lang="en-US" dirty="0"/>
              <a:t>Different Virtualization environment</a:t>
            </a:r>
          </a:p>
        </p:txBody>
      </p:sp>
      <p:sp>
        <p:nvSpPr>
          <p:cNvPr id="3" name="Content Placeholder 2">
            <a:extLst>
              <a:ext uri="{FF2B5EF4-FFF2-40B4-BE49-F238E27FC236}">
                <a16:creationId xmlns:a16="http://schemas.microsoft.com/office/drawing/2014/main" id="{41D17B7C-30D7-DE41-AC94-550826827FF5}"/>
              </a:ext>
            </a:extLst>
          </p:cNvPr>
          <p:cNvSpPr>
            <a:spLocks noGrp="1"/>
          </p:cNvSpPr>
          <p:nvPr>
            <p:ph idx="1"/>
          </p:nvPr>
        </p:nvSpPr>
        <p:spPr>
          <a:xfrm>
            <a:off x="838199" y="1825625"/>
            <a:ext cx="11353801" cy="4351338"/>
          </a:xfrm>
        </p:spPr>
        <p:txBody>
          <a:bodyPr/>
          <a:lstStyle/>
          <a:p>
            <a:r>
              <a:rPr lang="en-US" b="1" dirty="0"/>
              <a:t>Hardware virtualization</a:t>
            </a:r>
          </a:p>
          <a:p>
            <a:pPr lvl="1"/>
            <a:r>
              <a:rPr lang="en-US" dirty="0">
                <a:solidFill>
                  <a:srgbClr val="FF0000"/>
                </a:solidFill>
              </a:rPr>
              <a:t>guest:</a:t>
            </a:r>
            <a:r>
              <a:rPr lang="en-US" dirty="0"/>
              <a:t> system image comprising an operating system and installed applications</a:t>
            </a:r>
          </a:p>
          <a:p>
            <a:pPr lvl="1"/>
            <a:r>
              <a:rPr lang="en-US" dirty="0">
                <a:solidFill>
                  <a:srgbClr val="FF0000"/>
                </a:solidFill>
              </a:rPr>
              <a:t>virtualization layer: </a:t>
            </a:r>
            <a:r>
              <a:rPr lang="en-US" dirty="0"/>
              <a:t>virtual machine manager</a:t>
            </a:r>
          </a:p>
          <a:p>
            <a:pPr lvl="1"/>
            <a:r>
              <a:rPr lang="en-US" dirty="0">
                <a:solidFill>
                  <a:srgbClr val="FF0000"/>
                </a:solidFill>
              </a:rPr>
              <a:t>host: </a:t>
            </a:r>
            <a:r>
              <a:rPr lang="en-US" dirty="0"/>
              <a:t>physical hardware</a:t>
            </a:r>
          </a:p>
          <a:p>
            <a:pPr lvl="1"/>
            <a:endParaRPr lang="en-US" dirty="0"/>
          </a:p>
          <a:p>
            <a:r>
              <a:rPr lang="en-US" b="1" dirty="0"/>
              <a:t>Storage virtualization:</a:t>
            </a:r>
          </a:p>
          <a:p>
            <a:pPr lvl="1"/>
            <a:r>
              <a:rPr lang="en-US" dirty="0">
                <a:solidFill>
                  <a:srgbClr val="FF0000"/>
                </a:solidFill>
              </a:rPr>
              <a:t>guest: </a:t>
            </a:r>
            <a:r>
              <a:rPr lang="en-US" dirty="0"/>
              <a:t>applications or users</a:t>
            </a:r>
          </a:p>
          <a:p>
            <a:pPr lvl="1"/>
            <a:r>
              <a:rPr lang="en-US" dirty="0">
                <a:solidFill>
                  <a:srgbClr val="FF0000"/>
                </a:solidFill>
              </a:rPr>
              <a:t>virtualization layer: </a:t>
            </a:r>
            <a:r>
              <a:rPr lang="en-US" dirty="0"/>
              <a:t>virtual storage management software (software-defined storage)</a:t>
            </a:r>
          </a:p>
          <a:p>
            <a:pPr lvl="1"/>
            <a:r>
              <a:rPr lang="en-US" dirty="0">
                <a:solidFill>
                  <a:srgbClr val="FF0000"/>
                </a:solidFill>
              </a:rPr>
              <a:t>host: </a:t>
            </a:r>
            <a:r>
              <a:rPr lang="en-US" dirty="0"/>
              <a:t>real storage system</a:t>
            </a:r>
          </a:p>
          <a:p>
            <a:pPr lvl="1"/>
            <a:endParaRPr lang="en-US" dirty="0"/>
          </a:p>
          <a:p>
            <a:pPr lvl="1"/>
            <a:endParaRPr lang="en-US" dirty="0"/>
          </a:p>
        </p:txBody>
      </p:sp>
      <p:sp>
        <p:nvSpPr>
          <p:cNvPr id="4" name="Footer Placeholder 3">
            <a:extLst>
              <a:ext uri="{FF2B5EF4-FFF2-40B4-BE49-F238E27FC236}">
                <a16:creationId xmlns:a16="http://schemas.microsoft.com/office/drawing/2014/main" id="{4416A24D-E2AF-4440-B480-8B4F1CD9D27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3AF5074-4EA9-904C-9A97-B35D84AD522F}"/>
              </a:ext>
            </a:extLst>
          </p:cNvPr>
          <p:cNvSpPr>
            <a:spLocks noGrp="1"/>
          </p:cNvSpPr>
          <p:nvPr>
            <p:ph type="sldNum" sz="quarter" idx="12"/>
          </p:nvPr>
        </p:nvSpPr>
        <p:spPr/>
        <p:txBody>
          <a:bodyPr/>
          <a:lstStyle/>
          <a:p>
            <a:fld id="{200DD954-184B-4D49-AD4D-2D5B1F9D4CEC}" type="slidenum">
              <a:rPr lang="en-US" smtClean="0"/>
              <a:t>99</a:t>
            </a:fld>
            <a:endParaRPr lang="en-US"/>
          </a:p>
        </p:txBody>
      </p:sp>
    </p:spTree>
    <p:extLst>
      <p:ext uri="{BB962C8B-B14F-4D97-AF65-F5344CB8AC3E}">
        <p14:creationId xmlns:p14="http://schemas.microsoft.com/office/powerpoint/2010/main" val="377382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7820</TotalTime>
  <Words>12477</Words>
  <Application>Microsoft Macintosh PowerPoint</Application>
  <PresentationFormat>Widescreen</PresentationFormat>
  <Paragraphs>1761</Paragraphs>
  <Slides>191</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191</vt:i4>
      </vt:variant>
    </vt:vector>
  </HeadingPairs>
  <TitlesOfParts>
    <vt:vector size="204" baseType="lpstr">
      <vt:lpstr>American Typewriter</vt:lpstr>
      <vt:lpstr>Arial</vt:lpstr>
      <vt:lpstr>Calibri</vt:lpstr>
      <vt:lpstr>Calibri Light</vt:lpstr>
      <vt:lpstr>Courier New</vt:lpstr>
      <vt:lpstr>Helvetica</vt:lpstr>
      <vt:lpstr>Monotype Sorts</vt:lpstr>
      <vt:lpstr>Times New Roman</vt:lpstr>
      <vt:lpstr>Verdana</vt:lpstr>
      <vt:lpstr>Webdings</vt:lpstr>
      <vt:lpstr>Wingdings</vt:lpstr>
      <vt:lpstr>Office Theme</vt:lpstr>
      <vt:lpstr>os-8</vt:lpstr>
      <vt:lpstr> ICS 432 – 01 Distributed and Cloud Computing  Fall 2021 </vt:lpstr>
      <vt:lpstr>Introduction</vt:lpstr>
      <vt:lpstr>Topics</vt:lpstr>
      <vt:lpstr>Reading</vt:lpstr>
      <vt:lpstr>Cloud-Enabling Technology</vt:lpstr>
      <vt:lpstr>Cloud Enabling Technologies</vt:lpstr>
      <vt:lpstr>Cloud Enabling Technologies (1/6) Broadband networks and Internet Architecture</vt:lpstr>
      <vt:lpstr>Understanding Networking </vt:lpstr>
      <vt:lpstr>Internet Service Provider (ISP)</vt:lpstr>
      <vt:lpstr>PowerPoint Presentation</vt:lpstr>
      <vt:lpstr>Internetworking</vt:lpstr>
      <vt:lpstr>Internet Protocol Stack</vt:lpstr>
      <vt:lpstr>Internetworking Protocols</vt:lpstr>
      <vt:lpstr>Technical and Business Considerations (1)</vt:lpstr>
      <vt:lpstr>Technical and Business Considerations (2)</vt:lpstr>
      <vt:lpstr>Technical and Business Considerations (3)</vt:lpstr>
      <vt:lpstr>Summary</vt:lpstr>
      <vt:lpstr>Cloud Enabling Technologies</vt:lpstr>
      <vt:lpstr>Cloud-Enabling Technology (2/6) Web Technology</vt:lpstr>
      <vt:lpstr>Basic Web Technology</vt:lpstr>
      <vt:lpstr>Web Standards</vt:lpstr>
      <vt:lpstr>How the web works?</vt:lpstr>
      <vt:lpstr>Example HTTP session</vt:lpstr>
      <vt:lpstr>Web Applications</vt:lpstr>
      <vt:lpstr>Cloud-Enabling Technology</vt:lpstr>
      <vt:lpstr>Cloud-Enabling Technology (3/6) Multitenant Technology</vt:lpstr>
      <vt:lpstr>PowerPoint Presentation</vt:lpstr>
      <vt:lpstr>Multi-tenancy Architecture Models</vt:lpstr>
      <vt:lpstr>Common characteristics of multitenant applications </vt:lpstr>
      <vt:lpstr>Cloud-Enabling Technology</vt:lpstr>
      <vt:lpstr>Cloud-Enabling Technology (4/6) Service technology</vt:lpstr>
      <vt:lpstr>Web-based Services</vt:lpstr>
      <vt:lpstr>SOAP-based Web Services</vt:lpstr>
      <vt:lpstr>SOAP Services illustrated</vt:lpstr>
      <vt:lpstr>REST Services</vt:lpstr>
      <vt:lpstr>Service Agents</vt:lpstr>
      <vt:lpstr>Cloud Enabling Technologies</vt:lpstr>
      <vt:lpstr>How a Data Center looks like?</vt:lpstr>
      <vt:lpstr>Cloud Enabling Technologies (5/6) Data Center technology</vt:lpstr>
      <vt:lpstr>Google, Amazon, and Microsoft Datacenters (as of 2016)</vt:lpstr>
      <vt:lpstr>What does a Data Center Look like from inside</vt:lpstr>
      <vt:lpstr>Data Center Discussion</vt:lpstr>
      <vt:lpstr>Data Center Discussion</vt:lpstr>
      <vt:lpstr>Datacenter Technologies</vt:lpstr>
      <vt:lpstr>Datacenter Technologies (1) Virtualization</vt:lpstr>
      <vt:lpstr>PowerPoint Presentation</vt:lpstr>
      <vt:lpstr>Datacenter Technologies (2) Standardization &amp; Modularity</vt:lpstr>
      <vt:lpstr>Standardization &amp; Modularity (continued)</vt:lpstr>
      <vt:lpstr>Datacenter Technologies (3) Automation</vt:lpstr>
      <vt:lpstr>Autonomic Computing</vt:lpstr>
      <vt:lpstr>Autonomic computing in the cloud</vt:lpstr>
      <vt:lpstr>Datacenter Technologies (4) Remote Operation &amp; Management</vt:lpstr>
      <vt:lpstr>Datacenter Technologies (5) High Availability</vt:lpstr>
      <vt:lpstr>Datacenter Technologies (6) Security-aware Design, operation, &amp; Management</vt:lpstr>
      <vt:lpstr>Data Center Discussion</vt:lpstr>
      <vt:lpstr>Data Center Facilities</vt:lpstr>
      <vt:lpstr>Computing Hardware</vt:lpstr>
      <vt:lpstr>Computing HW: Blade Servers</vt:lpstr>
      <vt:lpstr>PowerPoint Presentation</vt:lpstr>
      <vt:lpstr>Servers illustrated</vt:lpstr>
      <vt:lpstr>PowerPoint Presentation</vt:lpstr>
      <vt:lpstr>Storage Hardware Technologies</vt:lpstr>
      <vt:lpstr>Networked storage devices</vt:lpstr>
      <vt:lpstr>PowerPoint Presentation</vt:lpstr>
      <vt:lpstr>Network Hardware</vt:lpstr>
      <vt:lpstr>HW Considerations</vt:lpstr>
      <vt:lpstr>Data Center Conclusions (1)</vt:lpstr>
      <vt:lpstr>Data Center Conclusions (2)</vt:lpstr>
      <vt:lpstr>Data Center Discussion</vt:lpstr>
      <vt:lpstr>Major Datacenter Issues (1)</vt:lpstr>
      <vt:lpstr>Major Datacenter Issues (2)</vt:lpstr>
      <vt:lpstr>Major Datacenter Issues (3)</vt:lpstr>
      <vt:lpstr>Data Center Discussion</vt:lpstr>
      <vt:lpstr>TIA-942 Data Center Standard</vt:lpstr>
      <vt:lpstr>Telecommunication Infrastructure Standard for Data Centers (TIA – 942)</vt:lpstr>
      <vt:lpstr>TIA-942 Purpose (continued)</vt:lpstr>
      <vt:lpstr>Unstructured Cabling</vt:lpstr>
      <vt:lpstr>Structured Cabling</vt:lpstr>
      <vt:lpstr>TIA-942’s Three Design Elements</vt:lpstr>
      <vt:lpstr>Primary Rooms in a Data Center</vt:lpstr>
      <vt:lpstr>PowerPoint Presentation</vt:lpstr>
      <vt:lpstr>PowerPoint Presentation</vt:lpstr>
      <vt:lpstr>Computer Room</vt:lpstr>
      <vt:lpstr>Environmental Control</vt:lpstr>
      <vt:lpstr>PowerPoint Presentation</vt:lpstr>
      <vt:lpstr>PowerPoint Presentation</vt:lpstr>
      <vt:lpstr>Datacenter Organization</vt:lpstr>
      <vt:lpstr>Cloud Enabling Technologies</vt:lpstr>
      <vt:lpstr>Cloud Enabling Technologies (6/6) Virtualization </vt:lpstr>
      <vt:lpstr>Virtualization is the Backbone of Cloud Computing </vt:lpstr>
      <vt:lpstr>Short videos</vt:lpstr>
      <vt:lpstr>Virtualization  </vt:lpstr>
      <vt:lpstr>We will address the following topics</vt:lpstr>
      <vt:lpstr>Key words</vt:lpstr>
      <vt:lpstr>Introduction to Virtualization</vt:lpstr>
      <vt:lpstr>Why virtualization? (1/2)</vt:lpstr>
      <vt:lpstr>Why virtualization? (2/2)</vt:lpstr>
      <vt:lpstr>Virtualized Environment</vt:lpstr>
      <vt:lpstr>Different Virtualization environment</vt:lpstr>
      <vt:lpstr>Characteristics of Virtualized Environments</vt:lpstr>
      <vt:lpstr>Increased Security</vt:lpstr>
      <vt:lpstr>Managed Execution</vt:lpstr>
      <vt:lpstr>Managed Execution (continued)</vt:lpstr>
      <vt:lpstr>Performance Tuning</vt:lpstr>
      <vt:lpstr>Live Migration</vt:lpstr>
      <vt:lpstr>Portability</vt:lpstr>
      <vt:lpstr>Taxonomy of Virtualization techniques</vt:lpstr>
      <vt:lpstr>Execution Virtualization</vt:lpstr>
      <vt:lpstr>Machine Reference Model</vt:lpstr>
      <vt:lpstr>ISA </vt:lpstr>
      <vt:lpstr>ISA classification</vt:lpstr>
      <vt:lpstr>Hierarchy of privileges</vt:lpstr>
      <vt:lpstr>Computer System Architecture</vt:lpstr>
      <vt:lpstr>Operating-System Operations</vt:lpstr>
      <vt:lpstr>Types of Operating Systems</vt:lpstr>
      <vt:lpstr>Types of Operating System: Multiprogramming</vt:lpstr>
      <vt:lpstr>Types of Operating Systems: Multitasking</vt:lpstr>
      <vt:lpstr>Interrupts </vt:lpstr>
      <vt:lpstr>OS operates in Dual-mode </vt:lpstr>
      <vt:lpstr>Dual-mode Illustrated</vt:lpstr>
      <vt:lpstr>Modes of OS Operation</vt:lpstr>
      <vt:lpstr>Timer</vt:lpstr>
      <vt:lpstr>OS Responsibilities</vt:lpstr>
      <vt:lpstr>OS Responsibilities (1/5): Process Management</vt:lpstr>
      <vt:lpstr>Process Management Activities</vt:lpstr>
      <vt:lpstr>Process State</vt:lpstr>
      <vt:lpstr>CPU Scheduling</vt:lpstr>
      <vt:lpstr>CPU Scheduling Algorithms</vt:lpstr>
      <vt:lpstr>OS Responsibilities (2/5): Memory Management</vt:lpstr>
      <vt:lpstr>Virtual Memory</vt:lpstr>
      <vt:lpstr>Steps in Handling a Page Fault</vt:lpstr>
      <vt:lpstr>OS Responsibilities (3/5): Storage Management</vt:lpstr>
      <vt:lpstr>In-Memory File System Structures</vt:lpstr>
      <vt:lpstr>Storage Management (continued) Mass-Storage Management</vt:lpstr>
      <vt:lpstr>PowerPoint Presentation</vt:lpstr>
      <vt:lpstr>Migration of data “A” from Disk to Register</vt:lpstr>
      <vt:lpstr>OS Responsibilities (4/5): I/O Subsystem</vt:lpstr>
      <vt:lpstr>Interrupt-Driven I/O Cycle</vt:lpstr>
      <vt:lpstr>A Kernel I/O Structure</vt:lpstr>
      <vt:lpstr>OS Responsibilities (5/5): Protection and Security</vt:lpstr>
      <vt:lpstr>Chapter 16:  Virtual Machines</vt:lpstr>
      <vt:lpstr>Chapter 16: Virtual Machines</vt:lpstr>
      <vt:lpstr>Chapter Objectives</vt:lpstr>
      <vt:lpstr>Overview</vt:lpstr>
      <vt:lpstr>System Models</vt:lpstr>
      <vt:lpstr>Implementation of VMMs</vt:lpstr>
      <vt:lpstr>Implementation of VMMs (Cont.)</vt:lpstr>
      <vt:lpstr>Implementation of VMMs (Cont.)</vt:lpstr>
      <vt:lpstr>History</vt:lpstr>
      <vt:lpstr>Benefits and Features</vt:lpstr>
      <vt:lpstr>Benefits and Features (Cont.)</vt:lpstr>
      <vt:lpstr>Building Blocks</vt:lpstr>
      <vt:lpstr>Building Block – Trap and Emulate</vt:lpstr>
      <vt:lpstr>Trap-and-Emulate (Cont.)</vt:lpstr>
      <vt:lpstr>Trap-and-Emulate: Virtualization Implementation</vt:lpstr>
      <vt:lpstr>Building Block – Binary Translation</vt:lpstr>
      <vt:lpstr>Binary Translation (Cont.)</vt:lpstr>
      <vt:lpstr>Binary Translation (Cont.)</vt:lpstr>
      <vt:lpstr>Binary Translation: Virtualization Implementation</vt:lpstr>
      <vt:lpstr>Nested Page Tables</vt:lpstr>
      <vt:lpstr>Nested Page Tables</vt:lpstr>
      <vt:lpstr>Building Blocks – Hardware Assistance</vt:lpstr>
      <vt:lpstr>Types of Virtual Machines and Implementations</vt:lpstr>
      <vt:lpstr>Types of VMMs</vt:lpstr>
      <vt:lpstr>Types of VMs – Type 0 Hypervisor</vt:lpstr>
      <vt:lpstr>Type 0 Hypervisor</vt:lpstr>
      <vt:lpstr>Type 1 &amp; Type 2 Hypervisors</vt:lpstr>
      <vt:lpstr>Types of VMs – Type 1 Hypervisor</vt:lpstr>
      <vt:lpstr>Types of VMs – Type 1 Hypervisor (Cont.)</vt:lpstr>
      <vt:lpstr>Types of VMs – Type 1 Hypervisor (Cont.)</vt:lpstr>
      <vt:lpstr>Types of VMs – Type 2 Hypervisor</vt:lpstr>
      <vt:lpstr>Types of VMs – Paravirtualization</vt:lpstr>
      <vt:lpstr>Xen I/O via Shared Circular Buffer</vt:lpstr>
      <vt:lpstr>Types of VMs – Paravirtualization (Cont.)</vt:lpstr>
      <vt:lpstr>Types of VMs: Programming Environment Virtualization</vt:lpstr>
      <vt:lpstr>Types of VMs – Emulation</vt:lpstr>
      <vt:lpstr>Types of VMs: Application Containment</vt:lpstr>
      <vt:lpstr>Solaris 10 with Two Zones</vt:lpstr>
      <vt:lpstr>Virtualization and Operating-System Components</vt:lpstr>
      <vt:lpstr>OS Component – CPU Scheduling</vt:lpstr>
      <vt:lpstr>OS Component: CPU Scheduling (Cont.)</vt:lpstr>
      <vt:lpstr>OS Component – Memory Management</vt:lpstr>
      <vt:lpstr>OS Component – I/O</vt:lpstr>
      <vt:lpstr>OS Component – Storage Management</vt:lpstr>
      <vt:lpstr>OS Component – Live Migration</vt:lpstr>
      <vt:lpstr>Live Migration of Guest Between Servers</vt:lpstr>
      <vt:lpstr>Examples – VMware Workstation</vt:lpstr>
      <vt:lpstr>VMware Workstation Architecture</vt:lpstr>
      <vt:lpstr>Examples – Java Virtual Machine</vt:lpstr>
      <vt:lpstr>The Java Virtual Machine</vt:lpstr>
      <vt:lpstr>End of Chapter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Ghanem, Thanaa M</cp:lastModifiedBy>
  <cp:revision>81</cp:revision>
  <dcterms:created xsi:type="dcterms:W3CDTF">2021-03-09T21:32:53Z</dcterms:created>
  <dcterms:modified xsi:type="dcterms:W3CDTF">2021-10-15T19:11:54Z</dcterms:modified>
</cp:coreProperties>
</file>